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709" r:id="rId2"/>
    <p:sldMasterId id="2147483717" r:id="rId3"/>
    <p:sldMasterId id="2147483733" r:id="rId4"/>
    <p:sldMasterId id="2147483764" r:id="rId5"/>
  </p:sldMasterIdLst>
  <p:notesMasterIdLst>
    <p:notesMasterId r:id="rId37"/>
  </p:notesMasterIdLst>
  <p:sldIdLst>
    <p:sldId id="340" r:id="rId6"/>
    <p:sldId id="341" r:id="rId7"/>
    <p:sldId id="342" r:id="rId8"/>
    <p:sldId id="343" r:id="rId9"/>
    <p:sldId id="344" r:id="rId10"/>
    <p:sldId id="345"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61" r:id="rId27"/>
    <p:sldId id="362" r:id="rId28"/>
    <p:sldId id="363" r:id="rId29"/>
    <p:sldId id="364" r:id="rId30"/>
    <p:sldId id="365" r:id="rId31"/>
    <p:sldId id="366" r:id="rId32"/>
    <p:sldId id="367" r:id="rId33"/>
    <p:sldId id="368" r:id="rId34"/>
    <p:sldId id="369" r:id="rId35"/>
    <p:sldId id="370"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Roboto Medium" panose="020B0604020202020204" charset="0"/>
      <p:regular r:id="rId42"/>
      <p:bold r:id="rId43"/>
      <p:italic r:id="rId44"/>
      <p:boldItalic r:id="rId45"/>
    </p:embeddedFont>
    <p:embeddedFont>
      <p:font typeface="Roboto Thin" panose="020B0604020202020204" charset="0"/>
      <p:regular r:id="rId46"/>
      <p:bold r:id="rId47"/>
      <p:italic r:id="rId48"/>
      <p:boldItalic r:id="rId49"/>
    </p:embeddedFont>
    <p:embeddedFont>
      <p:font typeface="Roboto" panose="020B0604020202020204" charset="0"/>
      <p:regular r:id="rId50"/>
      <p:bold r:id="rId51"/>
      <p:italic r:id="rId52"/>
      <p:boldItalic r:id="rId53"/>
    </p:embeddedFont>
    <p:embeddedFont>
      <p:font typeface="Permanent Marker" panose="020B0604020202020204" charset="0"/>
      <p:regular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0" roundtripDataSignature="AMtx7miWCWonhwZXC8ZZiWs4UGz4m7C39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dace Garci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9AC721-F487-4AA4-A9F1-28DF9013836E}">
  <a:tblStyle styleId="{299AC721-F487-4AA4-A9F1-28DF9013836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01B4B6B0-72D8-4BAB-9C5C-279DB9D8576A}"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97E208A-ACEA-4EE2-91E5-645D73B5AB03}"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2.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7" Type="http://schemas.openxmlformats.org/officeDocument/2006/relationships/slide" Target="slides/slide2.xml"/><Relationship Id="rId200" Type="http://customschemas.google.com/relationships/presentationmetadata" Target="metadata"/><Relationship Id="rId20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 Type="http://schemas.openxmlformats.org/officeDocument/2006/relationships/slideMaster" Target="slideMasters/slideMaster5.xml"/><Relationship Id="rId203" Type="http://schemas.openxmlformats.org/officeDocument/2006/relationships/viewProps" Target="viewProps.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6.fntdata"/><Relationship Id="rId48" Type="http://schemas.openxmlformats.org/officeDocument/2006/relationships/font" Target="fonts/font11.fntdata"/><Relationship Id="rId202"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font" Target="fonts/font14.fntdata"/><Relationship Id="rId3" Type="http://schemas.openxmlformats.org/officeDocument/2006/relationships/slideMaster" Target="slideMasters/slideMaster3.xml"/><Relationship Id="rId201" Type="http://schemas.openxmlformats.org/officeDocument/2006/relationships/commentAuthors" Target="commentAuthors.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5.xml"/><Relationship Id="rId41" Type="http://schemas.openxmlformats.org/officeDocument/2006/relationships/font" Target="fonts/font4.fntdata"/><Relationship Id="rId54"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1.xml"/><Relationship Id="rId204" Type="http://schemas.openxmlformats.org/officeDocument/2006/relationships/theme" Target="theme/them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2.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7.fntdata"/><Relationship Id="rId52"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g2e186f19e7f_0_2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We hope you have gotten a lot of great information over the last three days…</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Emphasise IIS as more than system… </a:t>
            </a:r>
            <a:endParaRPr/>
          </a:p>
        </p:txBody>
      </p:sp>
      <p:sp>
        <p:nvSpPr>
          <p:cNvPr id="1351" name="Google Shape;1351;g2e186f19e7f_0_2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p:cNvGrpSpPr/>
        <p:nvPr/>
      </p:nvGrpSpPr>
      <p:grpSpPr>
        <a:xfrm>
          <a:off x="0" y="0"/>
          <a:ext cx="0" cy="0"/>
          <a:chOff x="0" y="0"/>
          <a:chExt cx="0" cy="0"/>
        </a:xfrm>
      </p:grpSpPr>
      <p:sp>
        <p:nvSpPr>
          <p:cNvPr id="1420" name="Google Shape;1420;g2da1dedc366_0_26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1" name="Google Shape;1421;g2da1dedc366_0_26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You learned about all the materials available on the AIRA website.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7"/>
        <p:cNvGrpSpPr/>
        <p:nvPr/>
      </p:nvGrpSpPr>
      <p:grpSpPr>
        <a:xfrm>
          <a:off x="0" y="0"/>
          <a:ext cx="0" cy="0"/>
          <a:chOff x="0" y="0"/>
          <a:chExt cx="0" cy="0"/>
        </a:xfrm>
      </p:grpSpPr>
      <p:sp>
        <p:nvSpPr>
          <p:cNvPr id="1428" name="Google Shape;1428;g2da1dedc366_0_26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9" name="Google Shape;1429;g2da1dedc366_0_26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On  Day 2, You Heard About How the IIS Functional Model Defines IIS Core Functions and Capabilities</a:t>
            </a:r>
            <a:endParaRPr/>
          </a:p>
          <a:p>
            <a:pPr marL="0" lvl="0" indent="0" algn="l" rtl="0">
              <a:spcBef>
                <a:spcPts val="0"/>
              </a:spcBef>
              <a:spcAft>
                <a:spcPts val="0"/>
              </a:spcAft>
              <a:buNone/>
            </a:pPr>
            <a:endParaRPr/>
          </a:p>
          <a:p>
            <a:pPr marL="0" lvl="0" indent="0" algn="l" rtl="0">
              <a:spcBef>
                <a:spcPts val="0"/>
              </a:spcBef>
              <a:spcAft>
                <a:spcPts val="0"/>
              </a:spcAft>
              <a:buNone/>
            </a:pPr>
            <a:r>
              <a:rPr lang="en-US"/>
              <a:t>Call out that Onboarding, Data Exchange and Interfaces are all subtopics in the Functional Model under Interop.</a:t>
            </a:r>
            <a:endParaRPr/>
          </a:p>
        </p:txBody>
      </p:sp>
      <p:sp>
        <p:nvSpPr>
          <p:cNvPr id="1430" name="Google Shape;1430;g2da1dedc366_0_26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2da1dedc366_0_26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6" name="Google Shape;1436;g2da1dedc366_0_26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r>
              <a:rPr lang="en-US"/>
              <a:t>The IIS Functional Model Assessment Tool Can Help Assess Your IIS’s Status In Aligning with Requirements</a:t>
            </a:r>
            <a:endParaRPr/>
          </a:p>
          <a:p>
            <a:pPr marL="0" lvl="0" indent="0" algn="l" rtl="0">
              <a:lnSpc>
                <a:spcPct val="100000"/>
              </a:lnSpc>
              <a:spcBef>
                <a:spcPts val="0"/>
              </a:spcBef>
              <a:spcAft>
                <a:spcPts val="0"/>
              </a:spcAft>
              <a:buSzPts val="1400"/>
              <a:buNone/>
            </a:pPr>
            <a:r>
              <a:rPr lang="en-US"/>
              <a:t>The tool allows IIS to assess their current capabilities and identify gaps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Note: Assess Yourself should be sung to the tune of Express Yourself by Charles Wright and the Watts…</a:t>
            </a:r>
            <a:endParaRPr/>
          </a:p>
        </p:txBody>
      </p:sp>
      <p:sp>
        <p:nvSpPr>
          <p:cNvPr id="1437" name="Google Shape;1437;g2da1dedc366_0_26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2da1dedc366_0_2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4" name="Google Shape;1444;g2da1dedc366_0_26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2da1dedc366_0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1" name="Google Shape;1451;g2da1dedc366_0_27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a:solidFill>
                  <a:schemeClr val="dk1"/>
                </a:solidFill>
                <a:latin typeface="Calibri"/>
                <a:ea typeface="Calibri"/>
                <a:cs typeface="Calibri"/>
                <a:sym typeface="Calibri"/>
              </a:rPr>
              <a:t>Most of these tools have guidance, or recommendations/requirements, but YOU get to respond with proposed activities/actions</a:t>
            </a:r>
            <a:endParaRPr/>
          </a:p>
          <a:p>
            <a:pPr marL="0" lvl="0" indent="0" algn="l" rtl="0">
              <a:lnSpc>
                <a:spcPct val="100000"/>
              </a:lnSpc>
              <a:spcBef>
                <a:spcPts val="0"/>
              </a:spcBef>
              <a:spcAft>
                <a:spcPts val="0"/>
              </a:spcAft>
              <a:buSzPts val="1400"/>
              <a:buNone/>
            </a:pPr>
            <a:r>
              <a:rPr lang="en-US"/>
              <a:t>Reference FS/OGS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8"/>
        <p:cNvGrpSpPr/>
        <p:nvPr/>
      </p:nvGrpSpPr>
      <p:grpSpPr>
        <a:xfrm>
          <a:off x="0" y="0"/>
          <a:ext cx="0" cy="0"/>
          <a:chOff x="0" y="0"/>
          <a:chExt cx="0" cy="0"/>
        </a:xfrm>
      </p:grpSpPr>
      <p:sp>
        <p:nvSpPr>
          <p:cNvPr id="1489" name="Google Shape;1489;g2da1dedc366_0_27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0" name="Google Shape;1490;g2da1dedc366_0_27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2da1dedc366_0_27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2da1dedc366_0_27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On day 2, we talked about tools available in the PHII Learning Hub</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2"/>
        <p:cNvGrpSpPr/>
        <p:nvPr/>
      </p:nvGrpSpPr>
      <p:grpSpPr>
        <a:xfrm>
          <a:off x="0" y="0"/>
          <a:ext cx="0" cy="0"/>
          <a:chOff x="0" y="0"/>
          <a:chExt cx="0" cy="0"/>
        </a:xfrm>
      </p:grpSpPr>
      <p:sp>
        <p:nvSpPr>
          <p:cNvPr id="1503" name="Google Shape;1503;g272c8207e17_0_8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4" name="Google Shape;1504;g272c8207e17_0_8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500"/>
              <a:buNone/>
            </a:pPr>
            <a:r>
              <a:rPr lang="en-US" sz="1500"/>
              <a:t>PM focuses on the </a:t>
            </a:r>
            <a:r>
              <a:rPr lang="en-US" sz="1500" b="1"/>
              <a:t>cost, schedule </a:t>
            </a:r>
            <a:r>
              <a:rPr lang="en-US" sz="1500"/>
              <a:t>and sufficient </a:t>
            </a:r>
            <a:r>
              <a:rPr lang="en-US" sz="1500" b="1"/>
              <a:t>resource allocation </a:t>
            </a:r>
            <a:r>
              <a:rPr lang="en-US" sz="1500"/>
              <a:t>to ensure performance and scope objectives are achieved </a:t>
            </a:r>
            <a:r>
              <a:rPr lang="en-US" sz="1500" i="1"/>
              <a:t>throughout the project life cycle</a:t>
            </a:r>
            <a:r>
              <a:rPr lang="en-US" sz="1500"/>
              <a:t> (go thru the 5):</a:t>
            </a:r>
            <a:endParaRPr sz="1500"/>
          </a:p>
          <a:p>
            <a:pPr marL="0" lvl="0" indent="0" algn="l" rtl="0">
              <a:lnSpc>
                <a:spcPct val="100000"/>
              </a:lnSpc>
              <a:spcBef>
                <a:spcPts val="0"/>
              </a:spcBef>
              <a:spcAft>
                <a:spcPts val="0"/>
              </a:spcAft>
              <a:buSzPts val="1500"/>
              <a:buNone/>
            </a:pPr>
            <a:r>
              <a:rPr lang="en-US" sz="900"/>
              <a:t>Phase 1: Initiate - Define the project and obtain leadership support and authorization to proceed.</a:t>
            </a:r>
            <a:endParaRPr sz="900"/>
          </a:p>
          <a:p>
            <a:pPr marL="0" lvl="0" indent="0" algn="l" rtl="0">
              <a:lnSpc>
                <a:spcPct val="100000"/>
              </a:lnSpc>
              <a:spcBef>
                <a:spcPts val="0"/>
              </a:spcBef>
              <a:spcAft>
                <a:spcPts val="0"/>
              </a:spcAft>
              <a:buSzPts val="1500"/>
              <a:buNone/>
            </a:pPr>
            <a:r>
              <a:rPr lang="en-US" sz="900"/>
              <a:t>Phase 2: Plan - Determine critical aspects in managing the overall project scope and work.</a:t>
            </a:r>
            <a:endParaRPr sz="900"/>
          </a:p>
          <a:p>
            <a:pPr marL="0" lvl="0" indent="0" algn="l" rtl="0">
              <a:lnSpc>
                <a:spcPct val="100000"/>
              </a:lnSpc>
              <a:spcBef>
                <a:spcPts val="0"/>
              </a:spcBef>
              <a:spcAft>
                <a:spcPts val="0"/>
              </a:spcAft>
              <a:buSzPts val="1500"/>
              <a:buNone/>
            </a:pPr>
            <a:r>
              <a:rPr lang="en-US" sz="900"/>
              <a:t>Phase 3: Execute - Execute plan(s); complete quality deliverables to meet stated objectives and requirements.</a:t>
            </a:r>
            <a:endParaRPr sz="900"/>
          </a:p>
          <a:p>
            <a:pPr marL="0" lvl="0" indent="0" algn="l" rtl="0">
              <a:lnSpc>
                <a:spcPct val="100000"/>
              </a:lnSpc>
              <a:spcBef>
                <a:spcPts val="0"/>
              </a:spcBef>
              <a:spcAft>
                <a:spcPts val="0"/>
              </a:spcAft>
              <a:buSzPts val="1500"/>
              <a:buNone/>
            </a:pPr>
            <a:r>
              <a:rPr lang="en-US" sz="900"/>
              <a:t>Phase 4: Monitor &amp; Control - Monitor the quality of deliverables, control project constraints and refine plan(s) as needed.</a:t>
            </a:r>
            <a:endParaRPr sz="900"/>
          </a:p>
          <a:p>
            <a:pPr marL="0" lvl="0" indent="0" algn="l" rtl="0">
              <a:lnSpc>
                <a:spcPct val="100000"/>
              </a:lnSpc>
              <a:spcBef>
                <a:spcPts val="0"/>
              </a:spcBef>
              <a:spcAft>
                <a:spcPts val="0"/>
              </a:spcAft>
              <a:buSzPts val="1500"/>
              <a:buNone/>
            </a:pPr>
            <a:r>
              <a:rPr lang="en-US" sz="900"/>
              <a:t>Phase 5: Close - Obtain sponsor’s approval to formally close the project and transition into maintenance and operations.</a:t>
            </a:r>
            <a:endParaRPr sz="900"/>
          </a:p>
          <a:p>
            <a:pPr marL="0" lvl="0" indent="0" algn="l" rtl="0">
              <a:lnSpc>
                <a:spcPct val="100000"/>
              </a:lnSpc>
              <a:spcBef>
                <a:spcPts val="0"/>
              </a:spcBef>
              <a:spcAft>
                <a:spcPts val="0"/>
              </a:spcAft>
              <a:buSzPts val="1500"/>
              <a:buNone/>
            </a:pPr>
            <a:endParaRPr sz="1500"/>
          </a:p>
          <a:p>
            <a:pPr marL="0" lvl="0" indent="0" algn="l" rtl="0">
              <a:lnSpc>
                <a:spcPct val="100000"/>
              </a:lnSpc>
              <a:spcBef>
                <a:spcPts val="0"/>
              </a:spcBef>
              <a:spcAft>
                <a:spcPts val="0"/>
              </a:spcAft>
              <a:buClr>
                <a:schemeClr val="dk1"/>
              </a:buClr>
              <a:buSzPts val="1500"/>
              <a:buFont typeface="Arial"/>
              <a:buNone/>
            </a:pPr>
            <a:r>
              <a:rPr lang="en-US" sz="1500"/>
              <a:t>We have developed </a:t>
            </a:r>
            <a:r>
              <a:rPr lang="en-US" sz="1500" i="1" u="sng"/>
              <a:t>many</a:t>
            </a:r>
            <a:r>
              <a:rPr lang="en-US" sz="1500"/>
              <a:t> tools that can be used by IIS leaders and/or a project manager to successfully complete one phase and move to the next of any IIS project. </a:t>
            </a:r>
            <a:endParaRPr sz="1500"/>
          </a:p>
          <a:p>
            <a:pPr marL="0" lvl="0" indent="0" algn="l" rtl="0">
              <a:lnSpc>
                <a:spcPct val="100000"/>
              </a:lnSpc>
              <a:spcBef>
                <a:spcPts val="0"/>
              </a:spcBef>
              <a:spcAft>
                <a:spcPts val="0"/>
              </a:spcAft>
              <a:buClr>
                <a:schemeClr val="dk1"/>
              </a:buClr>
              <a:buSzPts val="1500"/>
              <a:buFont typeface="Arial"/>
              <a:buNone/>
            </a:pPr>
            <a:endParaRPr sz="1500"/>
          </a:p>
          <a:p>
            <a:pPr marL="0" lvl="0" indent="0" algn="l" rtl="0">
              <a:lnSpc>
                <a:spcPct val="100000"/>
              </a:lnSpc>
              <a:spcBef>
                <a:spcPts val="0"/>
              </a:spcBef>
              <a:spcAft>
                <a:spcPts val="0"/>
              </a:spcAft>
              <a:buClr>
                <a:schemeClr val="dk1"/>
              </a:buClr>
              <a:buSzPts val="1500"/>
              <a:buFont typeface="Arial"/>
              <a:buNone/>
            </a:pPr>
            <a:r>
              <a:rPr lang="en-US" sz="1500"/>
              <a:t>Discuss RAID Log</a:t>
            </a:r>
            <a:endParaRPr sz="1500"/>
          </a:p>
        </p:txBody>
      </p:sp>
      <p:sp>
        <p:nvSpPr>
          <p:cNvPr id="1505" name="Google Shape;1505;g272c8207e17_0_8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1"/>
        <p:cNvGrpSpPr/>
        <p:nvPr/>
      </p:nvGrpSpPr>
      <p:grpSpPr>
        <a:xfrm>
          <a:off x="0" y="0"/>
          <a:ext cx="0" cy="0"/>
          <a:chOff x="0" y="0"/>
          <a:chExt cx="0" cy="0"/>
        </a:xfrm>
      </p:grpSpPr>
      <p:sp>
        <p:nvSpPr>
          <p:cNvPr id="1512" name="Google Shape;1512;g2da1dedc366_0_2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3" name="Google Shape;1513;g2da1dedc366_0_27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0"/>
        <p:cNvGrpSpPr/>
        <p:nvPr/>
      </p:nvGrpSpPr>
      <p:grpSpPr>
        <a:xfrm>
          <a:off x="0" y="0"/>
          <a:ext cx="0" cy="0"/>
          <a:chOff x="0" y="0"/>
          <a:chExt cx="0" cy="0"/>
        </a:xfrm>
      </p:grpSpPr>
      <p:sp>
        <p:nvSpPr>
          <p:cNvPr id="1521" name="Google Shape;1521;g2da1dedc366_0_27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2" name="Google Shape;1522;g2da1dedc366_0_27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2da1dedc366_0_26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9" name="Google Shape;1359;g2da1dedc366_0_26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p:cNvGrpSpPr/>
        <p:nvPr/>
      </p:nvGrpSpPr>
      <p:grpSpPr>
        <a:xfrm>
          <a:off x="0" y="0"/>
          <a:ext cx="0" cy="0"/>
          <a:chOff x="0" y="0"/>
          <a:chExt cx="0" cy="0"/>
        </a:xfrm>
      </p:grpSpPr>
      <p:sp>
        <p:nvSpPr>
          <p:cNvPr id="1567" name="Google Shape;1567;g2da1dedc366_0_27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8" name="Google Shape;1568;g2da1dedc366_0_27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3"/>
        <p:cNvGrpSpPr/>
        <p:nvPr/>
      </p:nvGrpSpPr>
      <p:grpSpPr>
        <a:xfrm>
          <a:off x="0" y="0"/>
          <a:ext cx="0" cy="0"/>
          <a:chOff x="0" y="0"/>
          <a:chExt cx="0" cy="0"/>
        </a:xfrm>
      </p:grpSpPr>
      <p:sp>
        <p:nvSpPr>
          <p:cNvPr id="1574" name="Google Shape;1574;g2da1dedc366_0_27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5" name="Google Shape;1575;g2da1dedc366_0_27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9"/>
        <p:cNvGrpSpPr/>
        <p:nvPr/>
      </p:nvGrpSpPr>
      <p:grpSpPr>
        <a:xfrm>
          <a:off x="0" y="0"/>
          <a:ext cx="0" cy="0"/>
          <a:chOff x="0" y="0"/>
          <a:chExt cx="0" cy="0"/>
        </a:xfrm>
      </p:grpSpPr>
      <p:sp>
        <p:nvSpPr>
          <p:cNvPr id="1580" name="Google Shape;1580;g2da1dedc366_0_27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1" name="Google Shape;1581;g2da1dedc366_0_27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5"/>
        <p:cNvGrpSpPr/>
        <p:nvPr/>
      </p:nvGrpSpPr>
      <p:grpSpPr>
        <a:xfrm>
          <a:off x="0" y="0"/>
          <a:ext cx="0" cy="0"/>
          <a:chOff x="0" y="0"/>
          <a:chExt cx="0" cy="0"/>
        </a:xfrm>
      </p:grpSpPr>
      <p:sp>
        <p:nvSpPr>
          <p:cNvPr id="1586" name="Google Shape;1586;g2da1dedc366_0_27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7" name="Google Shape;1587;g2da1dedc366_0_279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g2da1dedc366_0_27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4" name="Google Shape;1594;g2da1dedc366_0_27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050">
                <a:solidFill>
                  <a:srgbClr val="444746"/>
                </a:solidFill>
                <a:latin typeface="Roboto"/>
                <a:ea typeface="Roboto"/>
                <a:cs typeface="Roboto"/>
                <a:sym typeface="Roboto"/>
              </a:rPr>
              <a:t>Emphasize prioritizing larger providers for bidirectional but the IIS is going to need to get the small providers on bidirectional sooner or later</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9"/>
        <p:cNvGrpSpPr/>
        <p:nvPr/>
      </p:nvGrpSpPr>
      <p:grpSpPr>
        <a:xfrm>
          <a:off x="0" y="0"/>
          <a:ext cx="0" cy="0"/>
          <a:chOff x="0" y="0"/>
          <a:chExt cx="0" cy="0"/>
        </a:xfrm>
      </p:grpSpPr>
      <p:sp>
        <p:nvSpPr>
          <p:cNvPr id="1600" name="Google Shape;1600;g2da1dedc366_0_2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1" name="Google Shape;1601;g2da1dedc366_0_280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da1dedc366_0_28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8" name="Google Shape;1608;g2da1dedc366_0_280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50000"/>
              </a:lnSpc>
              <a:spcBef>
                <a:spcPts val="3800"/>
              </a:spcBef>
              <a:spcAft>
                <a:spcPts val="0"/>
              </a:spcAft>
              <a:buNone/>
            </a:pPr>
            <a:endParaRPr sz="1350">
              <a:solidFill>
                <a:srgbClr val="153168"/>
              </a:solidFill>
              <a:latin typeface="Roboto"/>
              <a:ea typeface="Roboto"/>
              <a:cs typeface="Roboto"/>
              <a:sym typeface="Roboto"/>
            </a:endParaRPr>
          </a:p>
          <a:p>
            <a:pPr marL="0" lvl="0" indent="0" algn="l" rtl="0">
              <a:spcBef>
                <a:spcPts val="520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2da1dedc366_0_28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8" name="Google Shape;1618;g2da1dedc366_0_28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9" name="Google Shape;1619;g2da1dedc366_0_28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4"/>
        <p:cNvGrpSpPr/>
        <p:nvPr/>
      </p:nvGrpSpPr>
      <p:grpSpPr>
        <a:xfrm>
          <a:off x="0" y="0"/>
          <a:ext cx="0" cy="0"/>
          <a:chOff x="0" y="0"/>
          <a:chExt cx="0" cy="0"/>
        </a:xfrm>
      </p:grpSpPr>
      <p:sp>
        <p:nvSpPr>
          <p:cNvPr id="1625" name="Google Shape;1625;g272c8207e17_0_8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6" name="Google Shape;1626;g272c8207e17_0_8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7" name="Google Shape;1627;g272c8207e17_0_8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g2da1dedc366_0_28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5" name="Google Shape;1635;g2da1dedc366_0_28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1636" name="Google Shape;1636;g2da1dedc366_0_282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g2da1dedc366_0_26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5" name="Google Shape;1365;g2da1dedc366_0_26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p:cNvGrpSpPr/>
        <p:nvPr/>
      </p:nvGrpSpPr>
      <p:grpSpPr>
        <a:xfrm>
          <a:off x="0" y="0"/>
          <a:ext cx="0" cy="0"/>
          <a:chOff x="0" y="0"/>
          <a:chExt cx="0" cy="0"/>
        </a:xfrm>
      </p:grpSpPr>
      <p:sp>
        <p:nvSpPr>
          <p:cNvPr id="1645" name="Google Shape;1645;g2da1dedc366_0_32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6" name="Google Shape;1646;g2da1dedc366_0_3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1" name="Google Shape;1651;g2da1dedc366_0_28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2" name="Google Shape;1652;g2da1dedc366_0_28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9"/>
        <p:cNvGrpSpPr/>
        <p:nvPr/>
      </p:nvGrpSpPr>
      <p:grpSpPr>
        <a:xfrm>
          <a:off x="0" y="0"/>
          <a:ext cx="0" cy="0"/>
          <a:chOff x="0" y="0"/>
          <a:chExt cx="0" cy="0"/>
        </a:xfrm>
      </p:grpSpPr>
      <p:sp>
        <p:nvSpPr>
          <p:cNvPr id="1370" name="Google Shape;1370;g2da1dedc366_0_26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1" name="Google Shape;1371;g2da1dedc366_0_26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2da1dedc366_0_26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2da1dedc366_0_26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Reference Imm Program Managers specifically.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g2da1dedc366_0_2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1" name="Google Shape;1391;g2da1dedc366_0_26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Questions for more fully articulating purpose: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050">
                <a:solidFill>
                  <a:srgbClr val="444746"/>
                </a:solidFill>
                <a:highlight>
                  <a:srgbClr val="FFFFFF"/>
                </a:highlight>
                <a:latin typeface="Roboto"/>
                <a:ea typeface="Roboto"/>
                <a:cs typeface="Roboto"/>
                <a:sym typeface="Roboto"/>
              </a:rPr>
              <a:t>Using an assessment of your program to determine where it stands in regard to meeting FS, IPOM, IIS requirements, DMI, etc.? Identify gaps to plan and prioritize?</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6"/>
        <p:cNvGrpSpPr/>
        <p:nvPr/>
      </p:nvGrpSpPr>
      <p:grpSpPr>
        <a:xfrm>
          <a:off x="0" y="0"/>
          <a:ext cx="0" cy="0"/>
          <a:chOff x="0" y="0"/>
          <a:chExt cx="0" cy="0"/>
        </a:xfrm>
      </p:grpSpPr>
      <p:sp>
        <p:nvSpPr>
          <p:cNvPr id="1397" name="Google Shape;1397;g2da1dedc366_0_26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8" name="Google Shape;1398;g2da1dedc366_0_26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On Day 1, You Weighed In on Your IIS’s Current Staffing Model and Possible Future Needs</a:t>
            </a: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457200" lvl="0" indent="-228600" algn="l" rtl="0">
              <a:spcBef>
                <a:spcPts val="0"/>
              </a:spcBef>
              <a:spcAft>
                <a:spcPts val="0"/>
              </a:spcAft>
              <a:buClr>
                <a:schemeClr val="dk1"/>
              </a:buClr>
              <a:buSzPts val="1100"/>
              <a:buFont typeface="Arial"/>
              <a:buNone/>
            </a:pPr>
            <a:r>
              <a:rPr lang="en-US">
                <a:solidFill>
                  <a:schemeClr val="dk1"/>
                </a:solidFill>
              </a:rPr>
              <a:t>was there anything that jumped out at you while we were reviewing these? (MBK - select a few participants to share)</a:t>
            </a:r>
            <a:endParaRPr sz="18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p:cNvGrpSpPr/>
        <p:nvPr/>
      </p:nvGrpSpPr>
      <p:grpSpPr>
        <a:xfrm>
          <a:off x="0" y="0"/>
          <a:ext cx="0" cy="0"/>
          <a:chOff x="0" y="0"/>
          <a:chExt cx="0" cy="0"/>
        </a:xfrm>
      </p:grpSpPr>
      <p:sp>
        <p:nvSpPr>
          <p:cNvPr id="1403" name="Google Shape;1403;g2da1dedc366_0_26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4" name="Google Shape;1404;g2da1dedc366_0_26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Clr>
                <a:schemeClr val="dk1"/>
              </a:buClr>
              <a:buSzPts val="1100"/>
              <a:buFont typeface="Arial"/>
              <a:buNone/>
            </a:pPr>
            <a:r>
              <a:rPr lang="en-US">
                <a:solidFill>
                  <a:schemeClr val="dk1"/>
                </a:solidFill>
              </a:rPr>
              <a:t>Also On Day 1, CDC talked about Your IIS’s CDC Data Quality Reports and the CDC Dashboard</a:t>
            </a:r>
            <a:endParaRPr>
              <a:solidFill>
                <a:schemeClr val="dk1"/>
              </a:solidFill>
            </a:endParaRPr>
          </a:p>
          <a:p>
            <a:pPr marL="457200" lvl="0" indent="-228600" algn="l" rtl="0">
              <a:spcBef>
                <a:spcPts val="0"/>
              </a:spcBef>
              <a:spcAft>
                <a:spcPts val="0"/>
              </a:spcAft>
              <a:buClr>
                <a:schemeClr val="dk1"/>
              </a:buClr>
              <a:buSzPts val="1100"/>
              <a:buFont typeface="Arial"/>
              <a:buNone/>
            </a:pPr>
            <a:r>
              <a:rPr lang="en-US">
                <a:solidFill>
                  <a:schemeClr val="dk1"/>
                </a:solidFill>
              </a:rPr>
              <a:t>during the CDC Overview session -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0"/>
        <p:cNvGrpSpPr/>
        <p:nvPr/>
      </p:nvGrpSpPr>
      <p:grpSpPr>
        <a:xfrm>
          <a:off x="0" y="0"/>
          <a:ext cx="0" cy="0"/>
          <a:chOff x="0" y="0"/>
          <a:chExt cx="0" cy="0"/>
        </a:xfrm>
      </p:grpSpPr>
      <p:sp>
        <p:nvSpPr>
          <p:cNvPr id="1411" name="Google Shape;1411;g2da1dedc366_0_26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2" name="Google Shape;1412;g2da1dedc366_0_26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n-US"/>
              <a:t>On Day 1 during the Data Quality session, you received your IIS’s M&amp;I AART Dashboard</a:t>
            </a:r>
            <a:endParaRPr/>
          </a:p>
          <a:p>
            <a:pPr marL="457200" lvl="0" indent="-228600" algn="l" rtl="0">
              <a:lnSpc>
                <a:spcPct val="100000"/>
              </a:lnSpc>
              <a:spcBef>
                <a:spcPts val="0"/>
              </a:spcBef>
              <a:spcAft>
                <a:spcPts val="0"/>
              </a:spcAft>
              <a:buSzPts val="1100"/>
              <a:buNone/>
            </a:pPr>
            <a:r>
              <a:rPr lang="en-US"/>
              <a:t>Was there anything that jumped out at you while we were reviewing these? (MBK - select a few participants to share)</a:t>
            </a:r>
            <a:endParaRPr/>
          </a:p>
        </p:txBody>
      </p:sp>
      <p:sp>
        <p:nvSpPr>
          <p:cNvPr id="1413" name="Google Shape;1413;g2da1dedc366_0_266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2"/>
        <p:cNvGrpSpPr/>
        <p:nvPr/>
      </p:nvGrpSpPr>
      <p:grpSpPr>
        <a:xfrm>
          <a:off x="0" y="0"/>
          <a:ext cx="0" cy="0"/>
          <a:chOff x="0" y="0"/>
          <a:chExt cx="0" cy="0"/>
        </a:xfrm>
      </p:grpSpPr>
      <p:pic>
        <p:nvPicPr>
          <p:cNvPr id="213" name="Google Shape;213;g2da1dedc366_0_2207"/>
          <p:cNvPicPr preferRelativeResize="0"/>
          <p:nvPr/>
        </p:nvPicPr>
        <p:blipFill rotWithShape="1">
          <a:blip r:embed="rId2">
            <a:alphaModFix/>
          </a:blip>
          <a:srcRect/>
          <a:stretch/>
        </p:blipFill>
        <p:spPr>
          <a:xfrm>
            <a:off x="0" y="4435"/>
            <a:ext cx="9144000" cy="3219450"/>
          </a:xfrm>
          <a:prstGeom prst="rect">
            <a:avLst/>
          </a:prstGeom>
          <a:noFill/>
          <a:ln>
            <a:noFill/>
          </a:ln>
        </p:spPr>
      </p:pic>
      <p:sp>
        <p:nvSpPr>
          <p:cNvPr id="214" name="Google Shape;214;g2da1dedc366_0_2207"/>
          <p:cNvSpPr txBox="1">
            <a:spLocks noGrp="1"/>
          </p:cNvSpPr>
          <p:nvPr>
            <p:ph type="ctrTitle"/>
          </p:nvPr>
        </p:nvSpPr>
        <p:spPr>
          <a:xfrm>
            <a:off x="593272" y="868289"/>
            <a:ext cx="4680900" cy="1098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5" name="Google Shape;215;g2da1dedc366_0_2207"/>
          <p:cNvSpPr txBox="1">
            <a:spLocks noGrp="1"/>
          </p:cNvSpPr>
          <p:nvPr>
            <p:ph type="subTitle" idx="1"/>
          </p:nvPr>
        </p:nvSpPr>
        <p:spPr>
          <a:xfrm>
            <a:off x="593272" y="2065420"/>
            <a:ext cx="4680900" cy="5910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216" name="Google Shape;216;g2da1dedc366_0_2207"/>
          <p:cNvPicPr preferRelativeResize="0"/>
          <p:nvPr/>
        </p:nvPicPr>
        <p:blipFill rotWithShape="1">
          <a:blip r:embed="rId3">
            <a:alphaModFix/>
          </a:blip>
          <a:srcRect l="60183" r="16846"/>
          <a:stretch/>
        </p:blipFill>
        <p:spPr>
          <a:xfrm>
            <a:off x="5602763" y="4045756"/>
            <a:ext cx="1860715" cy="962342"/>
          </a:xfrm>
          <a:prstGeom prst="rect">
            <a:avLst/>
          </a:prstGeom>
          <a:noFill/>
          <a:ln>
            <a:noFill/>
          </a:ln>
        </p:spPr>
      </p:pic>
      <p:pic>
        <p:nvPicPr>
          <p:cNvPr id="217" name="Google Shape;217;g2da1dedc366_0_2207"/>
          <p:cNvPicPr preferRelativeResize="0"/>
          <p:nvPr/>
        </p:nvPicPr>
        <p:blipFill rotWithShape="1">
          <a:blip r:embed="rId4">
            <a:alphaModFix/>
          </a:blip>
          <a:srcRect/>
          <a:stretch/>
        </p:blipFill>
        <p:spPr>
          <a:xfrm>
            <a:off x="2194018" y="4297867"/>
            <a:ext cx="2859012" cy="509956"/>
          </a:xfrm>
          <a:prstGeom prst="rect">
            <a:avLst/>
          </a:prstGeom>
          <a:noFill/>
          <a:ln>
            <a:noFill/>
          </a:ln>
        </p:spPr>
      </p:pic>
      <p:pic>
        <p:nvPicPr>
          <p:cNvPr id="218" name="Google Shape;218;g2da1dedc366_0_2207"/>
          <p:cNvPicPr preferRelativeResize="0"/>
          <p:nvPr/>
        </p:nvPicPr>
        <p:blipFill rotWithShape="1">
          <a:blip r:embed="rId5">
            <a:alphaModFix/>
          </a:blip>
          <a:srcRect/>
          <a:stretch/>
        </p:blipFill>
        <p:spPr>
          <a:xfrm>
            <a:off x="830537" y="4258215"/>
            <a:ext cx="813747" cy="61285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060">
          <p15:clr>
            <a:srgbClr val="FBAE40"/>
          </p15:clr>
        </p15:guide>
        <p15:guide id="2" pos="2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1"/>
        <p:cNvGrpSpPr/>
        <p:nvPr/>
      </p:nvGrpSpPr>
      <p:grpSpPr>
        <a:xfrm>
          <a:off x="0" y="0"/>
          <a:ext cx="0" cy="0"/>
          <a:chOff x="0" y="0"/>
          <a:chExt cx="0" cy="0"/>
        </a:xfrm>
      </p:grpSpPr>
      <p:sp>
        <p:nvSpPr>
          <p:cNvPr id="392" name="Google Shape;392;g2da1dedc366_0_259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93" name="Google Shape;393;g2da1dedc366_0_259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94" name="Google Shape;394;g2da1dedc366_0_259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95"/>
        <p:cNvGrpSpPr/>
        <p:nvPr/>
      </p:nvGrpSpPr>
      <p:grpSpPr>
        <a:xfrm>
          <a:off x="0" y="0"/>
          <a:ext cx="0" cy="0"/>
          <a:chOff x="0" y="0"/>
          <a:chExt cx="0" cy="0"/>
        </a:xfrm>
      </p:grpSpPr>
      <p:pic>
        <p:nvPicPr>
          <p:cNvPr id="396" name="Google Shape;396;g2da1dedc366_0_2598"/>
          <p:cNvPicPr preferRelativeResize="0"/>
          <p:nvPr/>
        </p:nvPicPr>
        <p:blipFill rotWithShape="1">
          <a:blip r:embed="rId2">
            <a:alphaModFix/>
          </a:blip>
          <a:srcRect/>
          <a:stretch/>
        </p:blipFill>
        <p:spPr>
          <a:xfrm>
            <a:off x="0" y="4435"/>
            <a:ext cx="9144000" cy="3219450"/>
          </a:xfrm>
          <a:prstGeom prst="rect">
            <a:avLst/>
          </a:prstGeom>
          <a:noFill/>
          <a:ln>
            <a:noFill/>
          </a:ln>
        </p:spPr>
      </p:pic>
      <p:sp>
        <p:nvSpPr>
          <p:cNvPr id="397" name="Google Shape;397;g2da1dedc366_0_2598"/>
          <p:cNvSpPr txBox="1">
            <a:spLocks noGrp="1"/>
          </p:cNvSpPr>
          <p:nvPr>
            <p:ph type="ctrTitle"/>
          </p:nvPr>
        </p:nvSpPr>
        <p:spPr>
          <a:xfrm>
            <a:off x="593272" y="868289"/>
            <a:ext cx="4680900" cy="1098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98" name="Google Shape;398;g2da1dedc366_0_2598"/>
          <p:cNvSpPr txBox="1">
            <a:spLocks noGrp="1"/>
          </p:cNvSpPr>
          <p:nvPr>
            <p:ph type="subTitle" idx="1"/>
          </p:nvPr>
        </p:nvSpPr>
        <p:spPr>
          <a:xfrm>
            <a:off x="593272" y="2065420"/>
            <a:ext cx="4680900" cy="590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399" name="Google Shape;399;g2da1dedc366_0_2598"/>
          <p:cNvPicPr preferRelativeResize="0"/>
          <p:nvPr/>
        </p:nvPicPr>
        <p:blipFill rotWithShape="1">
          <a:blip r:embed="rId3">
            <a:alphaModFix/>
          </a:blip>
          <a:srcRect/>
          <a:stretch/>
        </p:blipFill>
        <p:spPr>
          <a:xfrm>
            <a:off x="0" y="4084604"/>
            <a:ext cx="9143999" cy="99489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00"/>
        <p:cNvGrpSpPr/>
        <p:nvPr/>
      </p:nvGrpSpPr>
      <p:grpSpPr>
        <a:xfrm>
          <a:off x="0" y="0"/>
          <a:ext cx="0" cy="0"/>
          <a:chOff x="0" y="0"/>
          <a:chExt cx="0" cy="0"/>
        </a:xfrm>
      </p:grpSpPr>
      <p:graphicFrame>
        <p:nvGraphicFramePr>
          <p:cNvPr id="401" name="Google Shape;401;g2da1dedc366_0_2603"/>
          <p:cNvGraphicFramePr/>
          <p:nvPr/>
        </p:nvGraphicFramePr>
        <p:xfrm>
          <a:off x="5526297" y="1417087"/>
          <a:ext cx="3000000" cy="3000000"/>
        </p:xfrm>
        <a:graphic>
          <a:graphicData uri="http://schemas.openxmlformats.org/drawingml/2006/table">
            <a:tbl>
              <a:tblPr firstRow="1" bandRow="1">
                <a:noFill/>
                <a:tableStyleId>{299AC721-F487-4AA4-A9F1-28DF9013836E}</a:tableStyleId>
              </a:tblPr>
              <a:tblGrid>
                <a:gridCol w="1543050">
                  <a:extLst>
                    <a:ext uri="{9D8B030D-6E8A-4147-A177-3AD203B41FA5}">
                      <a16:colId xmlns:a16="http://schemas.microsoft.com/office/drawing/2014/main" val="20000"/>
                    </a:ext>
                  </a:extLst>
                </a:gridCol>
                <a:gridCol w="1543050">
                  <a:extLst>
                    <a:ext uri="{9D8B030D-6E8A-4147-A177-3AD203B41FA5}">
                      <a16:colId xmlns:a16="http://schemas.microsoft.com/office/drawing/2014/main" val="20001"/>
                    </a:ext>
                  </a:extLst>
                </a:gridCol>
              </a:tblGrid>
              <a:tr h="3374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Column Header</a:t>
                      </a:r>
                      <a:endParaRPr sz="1100" u="none" strike="noStrike" cap="none"/>
                    </a:p>
                  </a:txBody>
                  <a:tcPr marL="68600" marR="68600" marT="34300" marB="34300" anchor="ctr">
                    <a:lnB w="9525" cap="flat" cmpd="sng">
                      <a:solidFill>
                        <a:srgbClr val="000000">
                          <a:alpha val="0"/>
                        </a:srgbClr>
                      </a:solidFill>
                      <a:prstDash val="solid"/>
                      <a:round/>
                      <a:headEnd type="none" w="sm" len="sm"/>
                      <a:tailEnd type="none" w="sm" len="sm"/>
                    </a:lnB>
                    <a:solidFill>
                      <a:srgbClr val="55AF89"/>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b="1" u="none" strike="noStrike" cap="none"/>
                        <a:t>Column Header</a:t>
                      </a:r>
                      <a:endParaRPr sz="1100" u="none" strike="noStrike" cap="none"/>
                    </a:p>
                  </a:txBody>
                  <a:tcPr marL="68600" marR="68600" marT="34300" marB="34300" anchor="ctr">
                    <a:lnB w="9525" cap="flat" cmpd="sng">
                      <a:solidFill>
                        <a:srgbClr val="000000">
                          <a:alpha val="0"/>
                        </a:srgbClr>
                      </a:solidFill>
                      <a:prstDash val="solid"/>
                      <a:round/>
                      <a:headEnd type="none" w="sm" len="sm"/>
                      <a:tailEnd type="none" w="sm" len="sm"/>
                    </a:lnB>
                    <a:solidFill>
                      <a:srgbClr val="55AF89"/>
                    </a:solidFill>
                  </a:tcPr>
                </a:tc>
                <a:extLst>
                  <a:ext uri="{0D108BD9-81ED-4DB2-BD59-A6C34878D82A}">
                    <a16:rowId xmlns:a16="http://schemas.microsoft.com/office/drawing/2014/main" val="10000"/>
                  </a:ext>
                </a:extLst>
              </a:tr>
              <a:tr h="4283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Cell text here</a:t>
                      </a: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84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840"/>
                      </a:srgbClr>
                    </a:solidFill>
                  </a:tcPr>
                </a:tc>
                <a:extLst>
                  <a:ext uri="{0D108BD9-81ED-4DB2-BD59-A6C34878D82A}">
                    <a16:rowId xmlns:a16="http://schemas.microsoft.com/office/drawing/2014/main" val="10001"/>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227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22750"/>
                      </a:srgbClr>
                    </a:solidFill>
                  </a:tcPr>
                </a:tc>
                <a:extLst>
                  <a:ext uri="{0D108BD9-81ED-4DB2-BD59-A6C34878D82A}">
                    <a16:rowId xmlns:a16="http://schemas.microsoft.com/office/drawing/2014/main" val="10002"/>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84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840"/>
                      </a:srgbClr>
                    </a:solidFill>
                  </a:tcPr>
                </a:tc>
                <a:extLst>
                  <a:ext uri="{0D108BD9-81ED-4DB2-BD59-A6C34878D82A}">
                    <a16:rowId xmlns:a16="http://schemas.microsoft.com/office/drawing/2014/main" val="10003"/>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28575" cap="flat" cmpd="sng">
                      <a:solidFill>
                        <a:srgbClr val="55AF89"/>
                      </a:solidFill>
                      <a:prstDash val="solid"/>
                      <a:round/>
                      <a:headEnd type="none" w="sm" len="sm"/>
                      <a:tailEnd type="none" w="sm" len="sm"/>
                    </a:lnB>
                    <a:solidFill>
                      <a:srgbClr val="55AF89">
                        <a:alpha val="227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28575" cap="flat" cmpd="sng">
                      <a:solidFill>
                        <a:srgbClr val="55AF89"/>
                      </a:solidFill>
                      <a:prstDash val="solid"/>
                      <a:round/>
                      <a:headEnd type="none" w="sm" len="sm"/>
                      <a:tailEnd type="none" w="sm" len="sm"/>
                    </a:lnB>
                    <a:solidFill>
                      <a:srgbClr val="55AF89">
                        <a:alpha val="22750"/>
                      </a:srgbClr>
                    </a:solidFill>
                  </a:tcPr>
                </a:tc>
                <a:extLst>
                  <a:ext uri="{0D108BD9-81ED-4DB2-BD59-A6C34878D82A}">
                    <a16:rowId xmlns:a16="http://schemas.microsoft.com/office/drawing/2014/main" val="10004"/>
                  </a:ext>
                </a:extLst>
              </a:tr>
            </a:tbl>
          </a:graphicData>
        </a:graphic>
      </p:graphicFrame>
      <p:sp>
        <p:nvSpPr>
          <p:cNvPr id="402" name="Google Shape;402;g2da1dedc366_0_2603"/>
          <p:cNvSpPr txBox="1"/>
          <p:nvPr/>
        </p:nvSpPr>
        <p:spPr>
          <a:xfrm>
            <a:off x="5461599" y="1093435"/>
            <a:ext cx="19668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2E5F7D"/>
                </a:solidFill>
                <a:latin typeface="Calibri"/>
                <a:ea typeface="Calibri"/>
                <a:cs typeface="Calibri"/>
                <a:sym typeface="Calibri"/>
              </a:rPr>
              <a:t>Chart caption here</a:t>
            </a:r>
            <a:endParaRPr sz="1100" b="0" i="0" u="none" strike="noStrike" cap="none">
              <a:solidFill>
                <a:srgbClr val="000000"/>
              </a:solidFill>
              <a:latin typeface="Arial"/>
              <a:ea typeface="Arial"/>
              <a:cs typeface="Arial"/>
              <a:sym typeface="Arial"/>
            </a:endParaRPr>
          </a:p>
        </p:txBody>
      </p:sp>
      <p:sp>
        <p:nvSpPr>
          <p:cNvPr id="403" name="Google Shape;403;g2da1dedc366_0_2603"/>
          <p:cNvSpPr txBox="1">
            <a:spLocks noGrp="1"/>
          </p:cNvSpPr>
          <p:nvPr>
            <p:ph type="title"/>
          </p:nvPr>
        </p:nvSpPr>
        <p:spPr>
          <a:xfrm>
            <a:off x="369857" y="888511"/>
            <a:ext cx="4866300" cy="8211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04" name="Google Shape;404;g2da1dedc366_0_2603"/>
          <p:cNvSpPr txBox="1">
            <a:spLocks noGrp="1"/>
          </p:cNvSpPr>
          <p:nvPr>
            <p:ph type="body" idx="1"/>
          </p:nvPr>
        </p:nvSpPr>
        <p:spPr>
          <a:xfrm>
            <a:off x="369857" y="1840400"/>
            <a:ext cx="4866300" cy="22098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405" name="Google Shape;405;g2da1dedc366_0_2603"/>
          <p:cNvPicPr preferRelativeResize="0"/>
          <p:nvPr/>
        </p:nvPicPr>
        <p:blipFill rotWithShape="1">
          <a:blip r:embed="rId2">
            <a:alphaModFix/>
          </a:blip>
          <a:srcRect/>
          <a:stretch/>
        </p:blipFill>
        <p:spPr>
          <a:xfrm>
            <a:off x="2286" y="0"/>
            <a:ext cx="9141713" cy="419432"/>
          </a:xfrm>
          <a:prstGeom prst="rect">
            <a:avLst/>
          </a:prstGeom>
          <a:noFill/>
          <a:ln>
            <a:noFill/>
          </a:ln>
        </p:spPr>
      </p:pic>
      <p:sp>
        <p:nvSpPr>
          <p:cNvPr id="406" name="Google Shape;406;g2da1dedc366_0_2603"/>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407"/>
        <p:cNvGrpSpPr/>
        <p:nvPr/>
      </p:nvGrpSpPr>
      <p:grpSpPr>
        <a:xfrm>
          <a:off x="0" y="0"/>
          <a:ext cx="0" cy="0"/>
          <a:chOff x="0" y="0"/>
          <a:chExt cx="0" cy="0"/>
        </a:xfrm>
      </p:grpSpPr>
      <p:sp>
        <p:nvSpPr>
          <p:cNvPr id="408" name="Google Shape;408;g2da1dedc366_0_2610"/>
          <p:cNvSpPr txBox="1">
            <a:spLocks noGrp="1"/>
          </p:cNvSpPr>
          <p:nvPr>
            <p:ph type="title"/>
          </p:nvPr>
        </p:nvSpPr>
        <p:spPr>
          <a:xfrm>
            <a:off x="369857" y="888511"/>
            <a:ext cx="4866300" cy="8211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09" name="Google Shape;409;g2da1dedc366_0_2610"/>
          <p:cNvSpPr txBox="1">
            <a:spLocks noGrp="1"/>
          </p:cNvSpPr>
          <p:nvPr>
            <p:ph type="body" idx="1"/>
          </p:nvPr>
        </p:nvSpPr>
        <p:spPr>
          <a:xfrm>
            <a:off x="369857" y="1840400"/>
            <a:ext cx="4866300" cy="22098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410" name="Google Shape;410;g2da1dedc366_0_2610"/>
          <p:cNvPicPr preferRelativeResize="0"/>
          <p:nvPr/>
        </p:nvPicPr>
        <p:blipFill rotWithShape="1">
          <a:blip r:embed="rId2">
            <a:alphaModFix/>
          </a:blip>
          <a:srcRect/>
          <a:stretch/>
        </p:blipFill>
        <p:spPr>
          <a:xfrm>
            <a:off x="2286" y="0"/>
            <a:ext cx="9141713" cy="419432"/>
          </a:xfrm>
          <a:prstGeom prst="rect">
            <a:avLst/>
          </a:prstGeom>
          <a:noFill/>
          <a:ln>
            <a:noFill/>
          </a:ln>
        </p:spPr>
      </p:pic>
      <p:sp>
        <p:nvSpPr>
          <p:cNvPr id="411" name="Google Shape;411;g2da1dedc366_0_2610"/>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9"/>
        <p:cNvGrpSpPr/>
        <p:nvPr/>
      </p:nvGrpSpPr>
      <p:grpSpPr>
        <a:xfrm>
          <a:off x="0" y="0"/>
          <a:ext cx="0" cy="0"/>
          <a:chOff x="0" y="0"/>
          <a:chExt cx="0" cy="0"/>
        </a:xfrm>
      </p:grpSpPr>
      <p:sp>
        <p:nvSpPr>
          <p:cNvPr id="420" name="Google Shape;420;g2da1dedc366_0_3166"/>
          <p:cNvSpPr txBox="1">
            <a:spLocks noGrp="1"/>
          </p:cNvSpPr>
          <p:nvPr>
            <p:ph type="title"/>
          </p:nvPr>
        </p:nvSpPr>
        <p:spPr>
          <a:xfrm>
            <a:off x="369857" y="888511"/>
            <a:ext cx="8467800" cy="8055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21" name="Google Shape;421;g2da1dedc366_0_3166"/>
          <p:cNvSpPr txBox="1">
            <a:spLocks noGrp="1"/>
          </p:cNvSpPr>
          <p:nvPr>
            <p:ph type="body" idx="1"/>
          </p:nvPr>
        </p:nvSpPr>
        <p:spPr>
          <a:xfrm>
            <a:off x="369857" y="1840400"/>
            <a:ext cx="8467800" cy="24540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422" name="Google Shape;422;g2da1dedc366_0_3166"/>
          <p:cNvPicPr preferRelativeResize="0"/>
          <p:nvPr/>
        </p:nvPicPr>
        <p:blipFill rotWithShape="1">
          <a:blip r:embed="rId2">
            <a:alphaModFix/>
          </a:blip>
          <a:srcRect/>
          <a:stretch/>
        </p:blipFill>
        <p:spPr>
          <a:xfrm>
            <a:off x="2286" y="0"/>
            <a:ext cx="9141713" cy="419432"/>
          </a:xfrm>
          <a:prstGeom prst="rect">
            <a:avLst/>
          </a:prstGeom>
          <a:noFill/>
          <a:ln>
            <a:noFill/>
          </a:ln>
        </p:spPr>
      </p:pic>
      <p:sp>
        <p:nvSpPr>
          <p:cNvPr id="423" name="Google Shape;423;g2da1dedc366_0_3166"/>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424"/>
        <p:cNvGrpSpPr/>
        <p:nvPr/>
      </p:nvGrpSpPr>
      <p:grpSpPr>
        <a:xfrm>
          <a:off x="0" y="0"/>
          <a:ext cx="0" cy="0"/>
          <a:chOff x="0" y="0"/>
          <a:chExt cx="0" cy="0"/>
        </a:xfrm>
      </p:grpSpPr>
      <p:sp>
        <p:nvSpPr>
          <p:cNvPr id="425" name="Google Shape;425;g2da1dedc366_0_3171"/>
          <p:cNvSpPr txBox="1">
            <a:spLocks noGrp="1"/>
          </p:cNvSpPr>
          <p:nvPr>
            <p:ph type="title"/>
          </p:nvPr>
        </p:nvSpPr>
        <p:spPr>
          <a:xfrm>
            <a:off x="369857" y="1615606"/>
            <a:ext cx="8467800" cy="805500"/>
          </a:xfrm>
          <a:prstGeom prst="rect">
            <a:avLst/>
          </a:prstGeom>
          <a:noFill/>
          <a:ln>
            <a:noFill/>
          </a:ln>
        </p:spPr>
        <p:txBody>
          <a:bodyPr spcFirstLastPara="1" wrap="square" lIns="68575" tIns="34275" rIns="68575" bIns="34275" anchor="ctr" anchorCtr="0">
            <a:normAutofit/>
          </a:bodyPr>
          <a:lstStyle>
            <a:lvl1pPr lvl="0" algn="l" rtl="0">
              <a:lnSpc>
                <a:spcPct val="91666"/>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426" name="Google Shape;426;g2da1dedc366_0_3171"/>
          <p:cNvPicPr preferRelativeResize="0"/>
          <p:nvPr/>
        </p:nvPicPr>
        <p:blipFill rotWithShape="1">
          <a:blip r:embed="rId2">
            <a:alphaModFix/>
          </a:blip>
          <a:srcRect/>
          <a:stretch/>
        </p:blipFill>
        <p:spPr>
          <a:xfrm>
            <a:off x="2286" y="0"/>
            <a:ext cx="9141715" cy="419431"/>
          </a:xfrm>
          <a:prstGeom prst="rect">
            <a:avLst/>
          </a:prstGeom>
          <a:noFill/>
          <a:ln>
            <a:noFill/>
          </a:ln>
        </p:spPr>
      </p:pic>
      <p:pic>
        <p:nvPicPr>
          <p:cNvPr id="427" name="Google Shape;427;g2da1dedc366_0_3171"/>
          <p:cNvPicPr preferRelativeResize="0"/>
          <p:nvPr/>
        </p:nvPicPr>
        <p:blipFill rotWithShape="1">
          <a:blip r:embed="rId3">
            <a:alphaModFix/>
          </a:blip>
          <a:srcRect/>
          <a:stretch/>
        </p:blipFill>
        <p:spPr>
          <a:xfrm>
            <a:off x="428625" y="2588084"/>
            <a:ext cx="8286750" cy="38100"/>
          </a:xfrm>
          <a:prstGeom prst="rect">
            <a:avLst/>
          </a:prstGeom>
          <a:noFill/>
          <a:ln>
            <a:noFill/>
          </a:ln>
        </p:spPr>
      </p:pic>
      <p:sp>
        <p:nvSpPr>
          <p:cNvPr id="428" name="Google Shape;428;g2da1dedc366_0_3171"/>
          <p:cNvSpPr txBox="1">
            <a:spLocks noGrp="1"/>
          </p:cNvSpPr>
          <p:nvPr>
            <p:ph type="subTitle" idx="1"/>
          </p:nvPr>
        </p:nvSpPr>
        <p:spPr>
          <a:xfrm>
            <a:off x="369857" y="2900307"/>
            <a:ext cx="4680900" cy="5910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29" name="Google Shape;429;g2da1dedc366_0_3171"/>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0"/>
        <p:cNvGrpSpPr/>
        <p:nvPr/>
      </p:nvGrpSpPr>
      <p:grpSpPr>
        <a:xfrm>
          <a:off x="0" y="0"/>
          <a:ext cx="0" cy="0"/>
          <a:chOff x="0" y="0"/>
          <a:chExt cx="0" cy="0"/>
        </a:xfrm>
      </p:grpSpPr>
      <p:sp>
        <p:nvSpPr>
          <p:cNvPr id="431" name="Google Shape;431;g2da1dedc366_0_317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32" name="Google Shape;432;g2da1dedc366_0_317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33" name="Google Shape;433;g2da1dedc366_0_317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34"/>
        <p:cNvGrpSpPr/>
        <p:nvPr/>
      </p:nvGrpSpPr>
      <p:grpSpPr>
        <a:xfrm>
          <a:off x="0" y="0"/>
          <a:ext cx="0" cy="0"/>
          <a:chOff x="0" y="0"/>
          <a:chExt cx="0" cy="0"/>
        </a:xfrm>
      </p:grpSpPr>
      <p:pic>
        <p:nvPicPr>
          <p:cNvPr id="435" name="Google Shape;435;g2da1dedc366_0_3181"/>
          <p:cNvPicPr preferRelativeResize="0"/>
          <p:nvPr/>
        </p:nvPicPr>
        <p:blipFill rotWithShape="1">
          <a:blip r:embed="rId2">
            <a:alphaModFix/>
          </a:blip>
          <a:srcRect/>
          <a:stretch/>
        </p:blipFill>
        <p:spPr>
          <a:xfrm>
            <a:off x="0" y="4435"/>
            <a:ext cx="9144000" cy="3219450"/>
          </a:xfrm>
          <a:prstGeom prst="rect">
            <a:avLst/>
          </a:prstGeom>
          <a:noFill/>
          <a:ln>
            <a:noFill/>
          </a:ln>
        </p:spPr>
      </p:pic>
      <p:sp>
        <p:nvSpPr>
          <p:cNvPr id="436" name="Google Shape;436;g2da1dedc366_0_3181"/>
          <p:cNvSpPr txBox="1">
            <a:spLocks noGrp="1"/>
          </p:cNvSpPr>
          <p:nvPr>
            <p:ph type="ctrTitle"/>
          </p:nvPr>
        </p:nvSpPr>
        <p:spPr>
          <a:xfrm>
            <a:off x="593272" y="868289"/>
            <a:ext cx="4680900" cy="1098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37" name="Google Shape;437;g2da1dedc366_0_3181"/>
          <p:cNvSpPr txBox="1">
            <a:spLocks noGrp="1"/>
          </p:cNvSpPr>
          <p:nvPr>
            <p:ph type="subTitle" idx="1"/>
          </p:nvPr>
        </p:nvSpPr>
        <p:spPr>
          <a:xfrm>
            <a:off x="593272" y="2065420"/>
            <a:ext cx="4680900" cy="590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438" name="Google Shape;438;g2da1dedc366_0_3181"/>
          <p:cNvPicPr preferRelativeResize="0"/>
          <p:nvPr/>
        </p:nvPicPr>
        <p:blipFill rotWithShape="1">
          <a:blip r:embed="rId3">
            <a:alphaModFix/>
          </a:blip>
          <a:srcRect/>
          <a:stretch/>
        </p:blipFill>
        <p:spPr>
          <a:xfrm>
            <a:off x="228600" y="4116329"/>
            <a:ext cx="8915401" cy="97001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060">
          <p15:clr>
            <a:srgbClr val="FBAE40"/>
          </p15:clr>
        </p15:guide>
        <p15:guide id="2" pos="28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439"/>
        <p:cNvGrpSpPr/>
        <p:nvPr/>
      </p:nvGrpSpPr>
      <p:grpSpPr>
        <a:xfrm>
          <a:off x="0" y="0"/>
          <a:ext cx="0" cy="0"/>
          <a:chOff x="0" y="0"/>
          <a:chExt cx="0" cy="0"/>
        </a:xfrm>
      </p:grpSpPr>
      <p:pic>
        <p:nvPicPr>
          <p:cNvPr id="440" name="Google Shape;440;g2da1dedc366_0_3186"/>
          <p:cNvPicPr preferRelativeResize="0"/>
          <p:nvPr/>
        </p:nvPicPr>
        <p:blipFill rotWithShape="1">
          <a:blip r:embed="rId2">
            <a:alphaModFix/>
          </a:blip>
          <a:srcRect/>
          <a:stretch/>
        </p:blipFill>
        <p:spPr>
          <a:xfrm>
            <a:off x="0" y="4435"/>
            <a:ext cx="9144000" cy="3219450"/>
          </a:xfrm>
          <a:prstGeom prst="rect">
            <a:avLst/>
          </a:prstGeom>
          <a:noFill/>
          <a:ln>
            <a:noFill/>
          </a:ln>
        </p:spPr>
      </p:pic>
      <p:sp>
        <p:nvSpPr>
          <p:cNvPr id="441" name="Google Shape;441;g2da1dedc366_0_3186"/>
          <p:cNvSpPr txBox="1">
            <a:spLocks noGrp="1"/>
          </p:cNvSpPr>
          <p:nvPr>
            <p:ph type="ctrTitle"/>
          </p:nvPr>
        </p:nvSpPr>
        <p:spPr>
          <a:xfrm>
            <a:off x="593272" y="868289"/>
            <a:ext cx="4680900" cy="1098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42" name="Google Shape;442;g2da1dedc366_0_3186"/>
          <p:cNvSpPr txBox="1">
            <a:spLocks noGrp="1"/>
          </p:cNvSpPr>
          <p:nvPr>
            <p:ph type="subTitle" idx="1"/>
          </p:nvPr>
        </p:nvSpPr>
        <p:spPr>
          <a:xfrm>
            <a:off x="593272" y="2065420"/>
            <a:ext cx="4680900" cy="590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443" name="Google Shape;443;g2da1dedc366_0_3186"/>
          <p:cNvPicPr preferRelativeResize="0"/>
          <p:nvPr/>
        </p:nvPicPr>
        <p:blipFill rotWithShape="1">
          <a:blip r:embed="rId3">
            <a:alphaModFix/>
          </a:blip>
          <a:srcRect/>
          <a:stretch/>
        </p:blipFill>
        <p:spPr>
          <a:xfrm>
            <a:off x="0" y="4084604"/>
            <a:ext cx="9143999" cy="99489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44"/>
        <p:cNvGrpSpPr/>
        <p:nvPr/>
      </p:nvGrpSpPr>
      <p:grpSpPr>
        <a:xfrm>
          <a:off x="0" y="0"/>
          <a:ext cx="0" cy="0"/>
          <a:chOff x="0" y="0"/>
          <a:chExt cx="0" cy="0"/>
        </a:xfrm>
      </p:grpSpPr>
      <p:graphicFrame>
        <p:nvGraphicFramePr>
          <p:cNvPr id="445" name="Google Shape;445;g2da1dedc366_0_3191"/>
          <p:cNvGraphicFramePr/>
          <p:nvPr/>
        </p:nvGraphicFramePr>
        <p:xfrm>
          <a:off x="5526297" y="1417087"/>
          <a:ext cx="3000000" cy="3000000"/>
        </p:xfrm>
        <a:graphic>
          <a:graphicData uri="http://schemas.openxmlformats.org/drawingml/2006/table">
            <a:tbl>
              <a:tblPr firstRow="1" bandRow="1">
                <a:noFill/>
                <a:tableStyleId>{299AC721-F487-4AA4-A9F1-28DF9013836E}</a:tableStyleId>
              </a:tblPr>
              <a:tblGrid>
                <a:gridCol w="1543050">
                  <a:extLst>
                    <a:ext uri="{9D8B030D-6E8A-4147-A177-3AD203B41FA5}">
                      <a16:colId xmlns:a16="http://schemas.microsoft.com/office/drawing/2014/main" val="20000"/>
                    </a:ext>
                  </a:extLst>
                </a:gridCol>
                <a:gridCol w="1543050">
                  <a:extLst>
                    <a:ext uri="{9D8B030D-6E8A-4147-A177-3AD203B41FA5}">
                      <a16:colId xmlns:a16="http://schemas.microsoft.com/office/drawing/2014/main" val="20001"/>
                    </a:ext>
                  </a:extLst>
                </a:gridCol>
              </a:tblGrid>
              <a:tr h="3374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Column Header</a:t>
                      </a:r>
                      <a:endParaRPr sz="1100" u="none" strike="noStrike" cap="none"/>
                    </a:p>
                  </a:txBody>
                  <a:tcPr marL="68600" marR="68600" marT="34300" marB="34300" anchor="ctr">
                    <a:lnB w="9525" cap="flat" cmpd="sng">
                      <a:solidFill>
                        <a:srgbClr val="000000">
                          <a:alpha val="0"/>
                        </a:srgbClr>
                      </a:solidFill>
                      <a:prstDash val="solid"/>
                      <a:round/>
                      <a:headEnd type="none" w="sm" len="sm"/>
                      <a:tailEnd type="none" w="sm" len="sm"/>
                    </a:lnB>
                    <a:solidFill>
                      <a:srgbClr val="55AF89"/>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b="1" u="none" strike="noStrike" cap="none"/>
                        <a:t>Column Header</a:t>
                      </a:r>
                      <a:endParaRPr sz="1100" u="none" strike="noStrike" cap="none"/>
                    </a:p>
                  </a:txBody>
                  <a:tcPr marL="68600" marR="68600" marT="34300" marB="34300" anchor="ctr">
                    <a:lnB w="9525" cap="flat" cmpd="sng">
                      <a:solidFill>
                        <a:srgbClr val="000000">
                          <a:alpha val="0"/>
                        </a:srgbClr>
                      </a:solidFill>
                      <a:prstDash val="solid"/>
                      <a:round/>
                      <a:headEnd type="none" w="sm" len="sm"/>
                      <a:tailEnd type="none" w="sm" len="sm"/>
                    </a:lnB>
                    <a:solidFill>
                      <a:srgbClr val="55AF89"/>
                    </a:solidFill>
                  </a:tcPr>
                </a:tc>
                <a:extLst>
                  <a:ext uri="{0D108BD9-81ED-4DB2-BD59-A6C34878D82A}">
                    <a16:rowId xmlns:a16="http://schemas.microsoft.com/office/drawing/2014/main" val="10000"/>
                  </a:ext>
                </a:extLst>
              </a:tr>
              <a:tr h="4283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Cell text here</a:t>
                      </a: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4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450"/>
                      </a:srgbClr>
                    </a:solidFill>
                  </a:tcPr>
                </a:tc>
                <a:extLst>
                  <a:ext uri="{0D108BD9-81ED-4DB2-BD59-A6C34878D82A}">
                    <a16:rowId xmlns:a16="http://schemas.microsoft.com/office/drawing/2014/main" val="10001"/>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223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22350"/>
                      </a:srgbClr>
                    </a:solidFill>
                  </a:tcPr>
                </a:tc>
                <a:extLst>
                  <a:ext uri="{0D108BD9-81ED-4DB2-BD59-A6C34878D82A}">
                    <a16:rowId xmlns:a16="http://schemas.microsoft.com/office/drawing/2014/main" val="10002"/>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4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450"/>
                      </a:srgbClr>
                    </a:solidFill>
                  </a:tcPr>
                </a:tc>
                <a:extLst>
                  <a:ext uri="{0D108BD9-81ED-4DB2-BD59-A6C34878D82A}">
                    <a16:rowId xmlns:a16="http://schemas.microsoft.com/office/drawing/2014/main" val="10003"/>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28575" cap="flat" cmpd="sng">
                      <a:solidFill>
                        <a:srgbClr val="55AF89"/>
                      </a:solidFill>
                      <a:prstDash val="solid"/>
                      <a:round/>
                      <a:headEnd type="none" w="sm" len="sm"/>
                      <a:tailEnd type="none" w="sm" len="sm"/>
                    </a:lnB>
                    <a:solidFill>
                      <a:srgbClr val="55AF89">
                        <a:alpha val="223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28575" cap="flat" cmpd="sng">
                      <a:solidFill>
                        <a:srgbClr val="55AF89"/>
                      </a:solidFill>
                      <a:prstDash val="solid"/>
                      <a:round/>
                      <a:headEnd type="none" w="sm" len="sm"/>
                      <a:tailEnd type="none" w="sm" len="sm"/>
                    </a:lnB>
                    <a:solidFill>
                      <a:srgbClr val="55AF89">
                        <a:alpha val="22350"/>
                      </a:srgbClr>
                    </a:solidFill>
                  </a:tcPr>
                </a:tc>
                <a:extLst>
                  <a:ext uri="{0D108BD9-81ED-4DB2-BD59-A6C34878D82A}">
                    <a16:rowId xmlns:a16="http://schemas.microsoft.com/office/drawing/2014/main" val="10004"/>
                  </a:ext>
                </a:extLst>
              </a:tr>
            </a:tbl>
          </a:graphicData>
        </a:graphic>
      </p:graphicFrame>
      <p:sp>
        <p:nvSpPr>
          <p:cNvPr id="446" name="Google Shape;446;g2da1dedc366_0_3191"/>
          <p:cNvSpPr txBox="1"/>
          <p:nvPr/>
        </p:nvSpPr>
        <p:spPr>
          <a:xfrm>
            <a:off x="5461599" y="1093435"/>
            <a:ext cx="19668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2E5F7D"/>
                </a:solidFill>
                <a:latin typeface="Calibri"/>
                <a:ea typeface="Calibri"/>
                <a:cs typeface="Calibri"/>
                <a:sym typeface="Calibri"/>
              </a:rPr>
              <a:t>Chart caption here</a:t>
            </a:r>
            <a:endParaRPr sz="1100" b="0" i="0" u="none" strike="noStrike" cap="none">
              <a:solidFill>
                <a:srgbClr val="000000"/>
              </a:solidFill>
              <a:latin typeface="Arial"/>
              <a:ea typeface="Arial"/>
              <a:cs typeface="Arial"/>
              <a:sym typeface="Arial"/>
            </a:endParaRPr>
          </a:p>
        </p:txBody>
      </p:sp>
      <p:sp>
        <p:nvSpPr>
          <p:cNvPr id="447" name="Google Shape;447;g2da1dedc366_0_3191"/>
          <p:cNvSpPr txBox="1">
            <a:spLocks noGrp="1"/>
          </p:cNvSpPr>
          <p:nvPr>
            <p:ph type="title"/>
          </p:nvPr>
        </p:nvSpPr>
        <p:spPr>
          <a:xfrm>
            <a:off x="369857" y="888511"/>
            <a:ext cx="4866300" cy="8211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48" name="Google Shape;448;g2da1dedc366_0_3191"/>
          <p:cNvSpPr txBox="1">
            <a:spLocks noGrp="1"/>
          </p:cNvSpPr>
          <p:nvPr>
            <p:ph type="body" idx="1"/>
          </p:nvPr>
        </p:nvSpPr>
        <p:spPr>
          <a:xfrm>
            <a:off x="369857" y="1840400"/>
            <a:ext cx="4866300" cy="22098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449" name="Google Shape;449;g2da1dedc366_0_3191"/>
          <p:cNvPicPr preferRelativeResize="0"/>
          <p:nvPr/>
        </p:nvPicPr>
        <p:blipFill rotWithShape="1">
          <a:blip r:embed="rId2">
            <a:alphaModFix/>
          </a:blip>
          <a:srcRect/>
          <a:stretch/>
        </p:blipFill>
        <p:spPr>
          <a:xfrm>
            <a:off x="2286" y="0"/>
            <a:ext cx="9141713" cy="419432"/>
          </a:xfrm>
          <a:prstGeom prst="rect">
            <a:avLst/>
          </a:prstGeom>
          <a:noFill/>
          <a:ln>
            <a:noFill/>
          </a:ln>
        </p:spPr>
      </p:pic>
      <p:sp>
        <p:nvSpPr>
          <p:cNvPr id="450" name="Google Shape;450;g2da1dedc366_0_3191"/>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no IIS logo">
  <p:cSld name="OBJECT_1">
    <p:spTree>
      <p:nvGrpSpPr>
        <p:cNvPr id="1" name="Shape 225"/>
        <p:cNvGrpSpPr/>
        <p:nvPr/>
      </p:nvGrpSpPr>
      <p:grpSpPr>
        <a:xfrm>
          <a:off x="0" y="0"/>
          <a:ext cx="0" cy="0"/>
          <a:chOff x="0" y="0"/>
          <a:chExt cx="0" cy="0"/>
        </a:xfrm>
      </p:grpSpPr>
      <p:sp>
        <p:nvSpPr>
          <p:cNvPr id="226" name="Google Shape;226;g2da1dedc366_0_2220"/>
          <p:cNvSpPr txBox="1">
            <a:spLocks noGrp="1"/>
          </p:cNvSpPr>
          <p:nvPr>
            <p:ph type="title"/>
          </p:nvPr>
        </p:nvSpPr>
        <p:spPr>
          <a:xfrm>
            <a:off x="369857" y="888511"/>
            <a:ext cx="8467800" cy="8055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7" name="Google Shape;227;g2da1dedc366_0_2220"/>
          <p:cNvSpPr txBox="1">
            <a:spLocks noGrp="1"/>
          </p:cNvSpPr>
          <p:nvPr>
            <p:ph type="body" idx="1"/>
          </p:nvPr>
        </p:nvSpPr>
        <p:spPr>
          <a:xfrm>
            <a:off x="369857" y="1840400"/>
            <a:ext cx="8467800" cy="24540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28" name="Google Shape;228;g2da1dedc366_0_2220"/>
          <p:cNvPicPr preferRelativeResize="0"/>
          <p:nvPr/>
        </p:nvPicPr>
        <p:blipFill rotWithShape="1">
          <a:blip r:embed="rId2">
            <a:alphaModFix/>
          </a:blip>
          <a:srcRect/>
          <a:stretch/>
        </p:blipFill>
        <p:spPr>
          <a:xfrm>
            <a:off x="2286" y="0"/>
            <a:ext cx="9141715" cy="419431"/>
          </a:xfrm>
          <a:prstGeom prst="rect">
            <a:avLst/>
          </a:prstGeom>
          <a:noFill/>
          <a:ln>
            <a:noFill/>
          </a:ln>
        </p:spPr>
      </p:pic>
      <p:sp>
        <p:nvSpPr>
          <p:cNvPr id="229" name="Google Shape;229;g2da1dedc366_0_2220"/>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451"/>
        <p:cNvGrpSpPr/>
        <p:nvPr/>
      </p:nvGrpSpPr>
      <p:grpSpPr>
        <a:xfrm>
          <a:off x="0" y="0"/>
          <a:ext cx="0" cy="0"/>
          <a:chOff x="0" y="0"/>
          <a:chExt cx="0" cy="0"/>
        </a:xfrm>
      </p:grpSpPr>
      <p:sp>
        <p:nvSpPr>
          <p:cNvPr id="452" name="Google Shape;452;g2da1dedc366_0_3198"/>
          <p:cNvSpPr txBox="1">
            <a:spLocks noGrp="1"/>
          </p:cNvSpPr>
          <p:nvPr>
            <p:ph type="title"/>
          </p:nvPr>
        </p:nvSpPr>
        <p:spPr>
          <a:xfrm>
            <a:off x="369857" y="888511"/>
            <a:ext cx="4866300" cy="8211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53" name="Google Shape;453;g2da1dedc366_0_3198"/>
          <p:cNvSpPr txBox="1">
            <a:spLocks noGrp="1"/>
          </p:cNvSpPr>
          <p:nvPr>
            <p:ph type="body" idx="1"/>
          </p:nvPr>
        </p:nvSpPr>
        <p:spPr>
          <a:xfrm>
            <a:off x="369857" y="1840400"/>
            <a:ext cx="4866300" cy="22098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454" name="Google Shape;454;g2da1dedc366_0_3198"/>
          <p:cNvPicPr preferRelativeResize="0"/>
          <p:nvPr/>
        </p:nvPicPr>
        <p:blipFill rotWithShape="1">
          <a:blip r:embed="rId2">
            <a:alphaModFix/>
          </a:blip>
          <a:srcRect/>
          <a:stretch/>
        </p:blipFill>
        <p:spPr>
          <a:xfrm>
            <a:off x="2286" y="0"/>
            <a:ext cx="9141713" cy="419432"/>
          </a:xfrm>
          <a:prstGeom prst="rect">
            <a:avLst/>
          </a:prstGeom>
          <a:noFill/>
          <a:ln>
            <a:noFill/>
          </a:ln>
        </p:spPr>
      </p:pic>
      <p:sp>
        <p:nvSpPr>
          <p:cNvPr id="455" name="Google Shape;455;g2da1dedc366_0_3198"/>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grpSp>
      <p:sp>
        <p:nvSpPr>
          <p:cNvPr id="7" name="Title 1"/>
          <p:cNvSpPr>
            <a:spLocks noGrp="1"/>
          </p:cNvSpPr>
          <p:nvPr userDrawn="1">
            <p:ph type="title"/>
          </p:nvPr>
        </p:nvSpPr>
        <p:spPr>
          <a:xfrm>
            <a:off x="457200" y="888208"/>
            <a:ext cx="8229600" cy="877022"/>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6"/>
            <a:ext cx="838200" cy="544438"/>
          </a:xfrm>
          <a:prstGeom prst="rect">
            <a:avLst/>
          </a:prstGeom>
        </p:spPr>
      </p:pic>
    </p:spTree>
    <p:extLst>
      <p:ext uri="{BB962C8B-B14F-4D97-AF65-F5344CB8AC3E}">
        <p14:creationId xmlns:p14="http://schemas.microsoft.com/office/powerpoint/2010/main" val="2015432798"/>
      </p:ext>
    </p:extLst>
  </p:cSld>
  <p:clrMapOvr>
    <a:masterClrMapping/>
  </p:clrMapOvr>
  <p:transition>
    <p:fade/>
  </p:transition>
  <p:hf hdr="0" ftr="0" dt="0"/>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Lst>
          </p:cNvPr>
          <p:cNvGrpSpPr/>
          <p:nvPr userDrawn="1"/>
        </p:nvGrpSpPr>
        <p:grpSpPr>
          <a:xfrm>
            <a:off x="0" y="0"/>
            <a:ext cx="9144000" cy="869146"/>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nvGrpSpPr>
            <p:cNvPr id="6" name="Group 5">
              <a:extLst>
                <a:ext uri="{FF2B5EF4-FFF2-40B4-BE49-F238E27FC236}">
                  <a16:creationId xmlns:a16="http://schemas.microsoft.com/office/drawing/2014/main" id="{57EE0707-A628-935A-CECC-70626B3FA8FC}"/>
                </a:ext>
              </a:extLst>
            </p:cNvPr>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12" name="Parallelogram 11">
                <a:extLst>
                  <a:ext uri="{FF2B5EF4-FFF2-40B4-BE49-F238E27FC236}">
                    <a16:creationId xmlns:a16="http://schemas.microsoft.com/office/drawing/2014/main" id="{91CB8924-C83A-F743-E7B7-6A26681D7283}"/>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13" name="Parallelogram 12">
                <a:extLst>
                  <a:ext uri="{FF2B5EF4-FFF2-40B4-BE49-F238E27FC236}">
                    <a16:creationId xmlns:a16="http://schemas.microsoft.com/office/drawing/2014/main" id="{352A5B8C-A481-8BA7-8E13-68A6747B9BF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14" name="Parallelogram 13">
                <a:extLst>
                  <a:ext uri="{FF2B5EF4-FFF2-40B4-BE49-F238E27FC236}">
                    <a16:creationId xmlns:a16="http://schemas.microsoft.com/office/drawing/2014/main" id="{DAB573E3-591C-13FE-7262-EA1F1564CB36}"/>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15" name="Parallelogram 14">
                <a:extLst>
                  <a:ext uri="{FF2B5EF4-FFF2-40B4-BE49-F238E27FC236}">
                    <a16:creationId xmlns:a16="http://schemas.microsoft.com/office/drawing/2014/main" id="{C0A06E43-B1E2-116B-6C8D-8AE5C97FA5CC}"/>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grpSp>
      <p:sp>
        <p:nvSpPr>
          <p:cNvPr id="7" name="Title 1"/>
          <p:cNvSpPr>
            <a:spLocks noGrp="1"/>
          </p:cNvSpPr>
          <p:nvPr userDrawn="1">
            <p:ph type="title"/>
          </p:nvPr>
        </p:nvSpPr>
        <p:spPr>
          <a:xfrm>
            <a:off x="457200" y="888208"/>
            <a:ext cx="8229600" cy="877022"/>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2" name="Picture 1" descr="Graphical user interface, text, application&#10;&#10;Description automatically generated">
            <a:extLst>
              <a:ext uri="{FF2B5EF4-FFF2-40B4-BE49-F238E27FC236}">
                <a16:creationId xmlns:a16="http://schemas.microsoft.com/office/drawing/2014/main" id="{4E39FFFF-C774-97B8-69C4-310FAF71A23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7184462" y="163368"/>
            <a:ext cx="838200" cy="544438"/>
          </a:xfrm>
          <a:prstGeom prst="rect">
            <a:avLst/>
          </a:prstGeom>
        </p:spPr>
      </p:pic>
      <p:pic>
        <p:nvPicPr>
          <p:cNvPr id="5" name="Picture 4" descr="A black and white sign&#10;&#10;Description automatically generated with medium confidence">
            <a:extLst>
              <a:ext uri="{FF2B5EF4-FFF2-40B4-BE49-F238E27FC236}">
                <a16:creationId xmlns:a16="http://schemas.microsoft.com/office/drawing/2014/main" id="{215F3BEF-D3CB-A296-5B47-851ADE98EE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45885" y="306610"/>
            <a:ext cx="781090" cy="239492"/>
          </a:xfrm>
          <a:prstGeom prst="rect">
            <a:avLst/>
          </a:prstGeom>
        </p:spPr>
      </p:pic>
    </p:spTree>
    <p:extLst>
      <p:ext uri="{BB962C8B-B14F-4D97-AF65-F5344CB8AC3E}">
        <p14:creationId xmlns:p14="http://schemas.microsoft.com/office/powerpoint/2010/main" val="2446681400"/>
      </p:ext>
    </p:extLst>
  </p:cSld>
  <p:clrMapOvr>
    <a:masterClrMapping/>
  </p:clrMapOvr>
  <p:transition>
    <p:fade/>
  </p:transition>
  <p:hf hdr="0" ftr="0" dt="0"/>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81397749"/>
      </p:ext>
    </p:extLst>
  </p:cSld>
  <p:clrMapOvr>
    <a:masterClrMapping/>
  </p:clrMapOvr>
  <p:transition>
    <p:fade/>
  </p:transition>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t" anchorCtr="0"/>
          <a:lstStyle>
            <a:lvl1pPr algn="l">
              <a:lnSpc>
                <a:spcPts val="3000"/>
              </a:lnSpc>
              <a:defRPr sz="2800"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2" y="1358901"/>
            <a:ext cx="3889375" cy="3316288"/>
          </a:xfrm>
        </p:spPr>
        <p:txBody>
          <a:bodyPr/>
          <a:lstStyle>
            <a:lvl1pPr marL="228588" indent="-228588">
              <a:buClr>
                <a:srgbClr val="003BC0"/>
              </a:buClr>
              <a:buFont typeface="Arial" panose="020B0604020202020204" pitchFamily="34" charset="0"/>
              <a:buChar char="•"/>
              <a:defRPr sz="2000" b="1">
                <a:solidFill>
                  <a:srgbClr val="1D1D1D"/>
                </a:solidFill>
              </a:defRPr>
            </a:lvl1pPr>
            <a:lvl2pPr marL="457178" indent="-171442">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7" y="1358901"/>
            <a:ext cx="3889375" cy="3316288"/>
          </a:xfrm>
        </p:spPr>
        <p:txBody>
          <a:bodyPr/>
          <a:lstStyle>
            <a:lvl1pPr marL="228588" indent="-228588">
              <a:buClr>
                <a:srgbClr val="0033A1"/>
              </a:buClr>
              <a:buFont typeface="Arial" panose="020B0604020202020204" pitchFamily="34" charset="0"/>
              <a:buChar char="•"/>
              <a:defRPr sz="2000" b="1">
                <a:solidFill>
                  <a:srgbClr val="1D1D1D"/>
                </a:solidFill>
              </a:defRPr>
            </a:lvl1pPr>
            <a:lvl2pPr marL="457178" indent="-171442">
              <a:buClr>
                <a:srgbClr val="005761"/>
              </a:buClr>
              <a:buFont typeface="Arial" panose="020B0604020202020204" pitchFamily="34" charset="0"/>
              <a:buChar char="-"/>
              <a:tabLst>
                <a:tab pos="285736"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2" y="5043950"/>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grpSp>
    </p:spTree>
    <p:extLst>
      <p:ext uri="{BB962C8B-B14F-4D97-AF65-F5344CB8AC3E}">
        <p14:creationId xmlns:p14="http://schemas.microsoft.com/office/powerpoint/2010/main" val="3802022700"/>
      </p:ext>
    </p:extLst>
  </p:cSld>
  <p:clrMapOvr>
    <a:masterClrMapping/>
  </p:clrMapOvr>
  <p:transition>
    <p:fade/>
  </p:transition>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t" anchorCtr="0"/>
          <a:lstStyle>
            <a:lvl1pPr algn="l">
              <a:lnSpc>
                <a:spcPts val="3000"/>
              </a:lnSpc>
              <a:defRPr sz="2800"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1"/>
            <a:ext cx="8229600" cy="3316288"/>
          </a:xfrm>
        </p:spPr>
        <p:txBody>
          <a:bodyPr/>
          <a:lstStyle>
            <a:lvl1pPr marL="228588" indent="-228588">
              <a:buClr>
                <a:srgbClr val="003BC0"/>
              </a:buClr>
              <a:buFont typeface="Arial" panose="020B0604020202020204" pitchFamily="34" charset="0"/>
              <a:buChar char="•"/>
              <a:defRPr sz="2000" b="1">
                <a:solidFill>
                  <a:srgbClr val="1D1D1D"/>
                </a:solidFill>
              </a:defRPr>
            </a:lvl1pPr>
            <a:lvl2pPr marL="457178" indent="-171442">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2" y="5043950"/>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grpSp>
    </p:spTree>
    <p:extLst>
      <p:ext uri="{BB962C8B-B14F-4D97-AF65-F5344CB8AC3E}">
        <p14:creationId xmlns:p14="http://schemas.microsoft.com/office/powerpoint/2010/main" val="1641961652"/>
      </p:ext>
    </p:extLst>
  </p:cSld>
  <p:clrMapOvr>
    <a:masterClrMapping/>
  </p:clrMapOvr>
  <p:transition>
    <p:fade/>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Lst>
          </p:cNvPr>
          <p:cNvGrpSpPr/>
          <p:nvPr userDrawn="1"/>
        </p:nvGrpSpPr>
        <p:grpSpPr>
          <a:xfrm>
            <a:off x="0" y="0"/>
            <a:ext cx="9144000" cy="869146"/>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nvGrpSpPr>
            <p:cNvPr id="23" name="Group 22">
              <a:extLst>
                <a:ext uri="{FF2B5EF4-FFF2-40B4-BE49-F238E27FC236}">
                  <a16:creationId xmlns:a16="http://schemas.microsoft.com/office/drawing/2014/main" id="{9DF158DF-BAF5-68F6-78E1-1E179A3E0136}"/>
                </a:ext>
              </a:extLst>
            </p:cNvPr>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25" name="Parallelogram 24">
                <a:extLst>
                  <a:ext uri="{FF2B5EF4-FFF2-40B4-BE49-F238E27FC236}">
                    <a16:creationId xmlns:a16="http://schemas.microsoft.com/office/drawing/2014/main" id="{F6FA40E6-EF82-BF3D-A917-8B343EC59494}"/>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26" name="Parallelogram 25">
                <a:extLst>
                  <a:ext uri="{FF2B5EF4-FFF2-40B4-BE49-F238E27FC236}">
                    <a16:creationId xmlns:a16="http://schemas.microsoft.com/office/drawing/2014/main" id="{23549B84-60EC-73B4-5015-36EDBB01E4AA}"/>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27" name="Parallelogram 26">
                <a:extLst>
                  <a:ext uri="{FF2B5EF4-FFF2-40B4-BE49-F238E27FC236}">
                    <a16:creationId xmlns:a16="http://schemas.microsoft.com/office/drawing/2014/main" id="{5C53FF0A-86FC-1D88-9239-97955B1F770D}"/>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28" name="Parallelogram 27">
                <a:extLst>
                  <a:ext uri="{FF2B5EF4-FFF2-40B4-BE49-F238E27FC236}">
                    <a16:creationId xmlns:a16="http://schemas.microsoft.com/office/drawing/2014/main" id="{6AF49E4E-32CD-B60C-5A81-83D00D5ACF6D}"/>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gr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432197" y="3870911"/>
            <a:ext cx="5829300" cy="319683"/>
          </a:xfrm>
          <a:prstGeom prst="rect">
            <a:avLst/>
          </a:prstGeom>
        </p:spPr>
        <p:txBody>
          <a:bodyPr anchor="b"/>
          <a:lstStyle>
            <a:lvl1pPr marL="0" indent="0" algn="l">
              <a:lnSpc>
                <a:spcPts val="1650"/>
              </a:lnSpc>
              <a:buNone/>
              <a:defRPr sz="1500" baseline="0">
                <a:solidFill>
                  <a:srgbClr val="000000"/>
                </a:solidFill>
                <a:latin typeface="Calibri" pitchFamily="34" charset="0"/>
              </a:defRPr>
            </a:lvl1pPr>
            <a:lvl2pPr marL="342884" indent="0">
              <a:buNone/>
              <a:defRPr sz="1350">
                <a:solidFill>
                  <a:schemeClr val="tx1">
                    <a:tint val="75000"/>
                  </a:schemeClr>
                </a:solidFill>
              </a:defRPr>
            </a:lvl2pPr>
            <a:lvl3pPr marL="685766" indent="0">
              <a:buNone/>
              <a:defRPr sz="1200">
                <a:solidFill>
                  <a:schemeClr val="tx1">
                    <a:tint val="75000"/>
                  </a:schemeClr>
                </a:solidFill>
              </a:defRPr>
            </a:lvl3pPr>
            <a:lvl4pPr marL="1028649" indent="0">
              <a:buNone/>
              <a:defRPr sz="1050">
                <a:solidFill>
                  <a:schemeClr val="tx1">
                    <a:tint val="75000"/>
                  </a:schemeClr>
                </a:solidFill>
              </a:defRPr>
            </a:lvl4pPr>
            <a:lvl5pPr marL="1371532" indent="0">
              <a:buNone/>
              <a:defRPr sz="1050">
                <a:solidFill>
                  <a:schemeClr val="tx1">
                    <a:tint val="75000"/>
                  </a:schemeClr>
                </a:solidFill>
              </a:defRPr>
            </a:lvl5pPr>
            <a:lvl6pPr marL="1714415" indent="0">
              <a:buNone/>
              <a:defRPr sz="1050">
                <a:solidFill>
                  <a:schemeClr val="tx1">
                    <a:tint val="75000"/>
                  </a:schemeClr>
                </a:solidFill>
              </a:defRPr>
            </a:lvl6pPr>
            <a:lvl7pPr marL="2057297" indent="0">
              <a:buNone/>
              <a:defRPr sz="1050">
                <a:solidFill>
                  <a:schemeClr val="tx1">
                    <a:tint val="75000"/>
                  </a:schemeClr>
                </a:solidFill>
              </a:defRPr>
            </a:lvl7pPr>
            <a:lvl8pPr marL="2400180" indent="0">
              <a:buNone/>
              <a:defRPr sz="1050">
                <a:solidFill>
                  <a:schemeClr val="tx1">
                    <a:tint val="75000"/>
                  </a:schemeClr>
                </a:solidFill>
              </a:defRPr>
            </a:lvl8pPr>
            <a:lvl9pPr marL="2743064" indent="0">
              <a:buNone/>
              <a:defRPr sz="105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98DAD436-F875-0284-57C5-8677D1B13921}"/>
              </a:ext>
            </a:extLst>
          </p:cNvPr>
          <p:cNvSpPr>
            <a:spLocks noGrp="1"/>
          </p:cNvSpPr>
          <p:nvPr>
            <p:ph type="title"/>
          </p:nvPr>
        </p:nvSpPr>
        <p:spPr>
          <a:xfrm>
            <a:off x="438150" y="3071180"/>
            <a:ext cx="7886700" cy="993775"/>
          </a:xfrm>
          <a:prstGeom prst="rect">
            <a:avLst/>
          </a:prstGeom>
        </p:spPr>
        <p:txBody>
          <a:bodyPr/>
          <a:lstStyle>
            <a:lvl1pPr algn="l">
              <a:defRPr sz="3600" b="1">
                <a:solidFill>
                  <a:srgbClr val="0057B7"/>
                </a:solidFill>
                <a:latin typeface="Calibri" panose="020F0502020204030204" pitchFamily="34" charset="0"/>
                <a:cs typeface="Calibri" panose="020F0502020204030204" pitchFamily="34" charset="0"/>
              </a:defRPr>
            </a:lvl1pPr>
          </a:lstStyle>
          <a:p>
            <a:endParaRPr lang="en-US"/>
          </a:p>
        </p:txBody>
      </p:sp>
      <p:grpSp>
        <p:nvGrpSpPr>
          <p:cNvPr id="4" name="Group 3">
            <a:extLst>
              <a:ext uri="{FF2B5EF4-FFF2-40B4-BE49-F238E27FC236}">
                <a16:creationId xmlns:a16="http://schemas.microsoft.com/office/drawing/2014/main" id="{F6E5637B-3F0C-2926-5B7D-F69F43A279AB}"/>
              </a:ext>
            </a:extLst>
          </p:cNvPr>
          <p:cNvGrpSpPr/>
          <p:nvPr userDrawn="1"/>
        </p:nvGrpSpPr>
        <p:grpSpPr>
          <a:xfrm>
            <a:off x="2" y="5043950"/>
            <a:ext cx="9144001" cy="106925"/>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6" name="Rectangle 20">
              <a:extLst>
                <a:ext uri="{FF2B5EF4-FFF2-40B4-BE49-F238E27FC236}">
                  <a16:creationId xmlns:a16="http://schemas.microsoft.com/office/drawing/2014/main" id="{8617F19E-1B06-5F6E-BC5F-B4999383D269}"/>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7" name="Rectangle 20">
              <a:extLst>
                <a:ext uri="{FF2B5EF4-FFF2-40B4-BE49-F238E27FC236}">
                  <a16:creationId xmlns:a16="http://schemas.microsoft.com/office/drawing/2014/main" id="{A43CC56B-482B-7088-88A1-9E73AE17CF36}"/>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8" name="Rectangle 20">
              <a:extLst>
                <a:ext uri="{FF2B5EF4-FFF2-40B4-BE49-F238E27FC236}">
                  <a16:creationId xmlns:a16="http://schemas.microsoft.com/office/drawing/2014/main" id="{CAD4BAC6-1B0A-39BB-6345-BC7EBD647837}"/>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grpSp>
    </p:spTree>
    <p:extLst>
      <p:ext uri="{BB962C8B-B14F-4D97-AF65-F5344CB8AC3E}">
        <p14:creationId xmlns:p14="http://schemas.microsoft.com/office/powerpoint/2010/main" val="20905731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2" y="1358901"/>
            <a:ext cx="3889375" cy="3316288"/>
          </a:xfrm>
        </p:spPr>
        <p:txBody>
          <a:bodyPr/>
          <a:lstStyle>
            <a:lvl1pPr marL="228588" indent="-228588">
              <a:buClr>
                <a:srgbClr val="003BC0"/>
              </a:buClr>
              <a:buFont typeface="Arial" panose="020B0604020202020204" pitchFamily="34" charset="0"/>
              <a:buChar char="•"/>
              <a:defRPr sz="2000" b="1">
                <a:solidFill>
                  <a:srgbClr val="1D1D1D"/>
                </a:solidFill>
              </a:defRPr>
            </a:lvl1pPr>
            <a:lvl2pPr marL="457178" indent="-171442">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7" y="1358901"/>
            <a:ext cx="3889375" cy="3316288"/>
          </a:xfrm>
        </p:spPr>
        <p:txBody>
          <a:bodyPr/>
          <a:lstStyle>
            <a:lvl1pPr marL="228588" indent="-228588">
              <a:buClr>
                <a:srgbClr val="0033A1"/>
              </a:buClr>
              <a:buFont typeface="Arial" panose="020B0604020202020204" pitchFamily="34" charset="0"/>
              <a:buChar char="•"/>
              <a:defRPr sz="2000" b="1">
                <a:solidFill>
                  <a:srgbClr val="1D1D1D"/>
                </a:solidFill>
              </a:defRPr>
            </a:lvl1pPr>
            <a:lvl2pPr marL="457178" indent="-171442">
              <a:buClr>
                <a:srgbClr val="005761"/>
              </a:buClr>
              <a:buFont typeface="Arial" panose="020B0604020202020204" pitchFamily="34" charset="0"/>
              <a:buChar char="-"/>
              <a:tabLst>
                <a:tab pos="285736"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2" y="5043950"/>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grpSp>
    </p:spTree>
    <p:extLst>
      <p:ext uri="{BB962C8B-B14F-4D97-AF65-F5344CB8AC3E}">
        <p14:creationId xmlns:p14="http://schemas.microsoft.com/office/powerpoint/2010/main" val="3372528826"/>
      </p:ext>
    </p:extLst>
  </p:cSld>
  <p:clrMapOvr>
    <a:masterClrMapping/>
  </p:clrMapOvr>
  <p:transition>
    <p:fade/>
  </p:transition>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grpSp>
      <p:sp>
        <p:nvSpPr>
          <p:cNvPr id="7" name="Title 1"/>
          <p:cNvSpPr>
            <a:spLocks noGrp="1"/>
          </p:cNvSpPr>
          <p:nvPr userDrawn="1">
            <p:ph type="title"/>
          </p:nvPr>
        </p:nvSpPr>
        <p:spPr>
          <a:xfrm>
            <a:off x="457200" y="888207"/>
            <a:ext cx="8229600" cy="877022"/>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6"/>
            <a:ext cx="838200" cy="544438"/>
          </a:xfrm>
          <a:prstGeom prst="rect">
            <a:avLst/>
          </a:prstGeom>
        </p:spPr>
      </p:pic>
    </p:spTree>
    <p:extLst>
      <p:ext uri="{BB962C8B-B14F-4D97-AF65-F5344CB8AC3E}">
        <p14:creationId xmlns:p14="http://schemas.microsoft.com/office/powerpoint/2010/main" val="2229493799"/>
      </p:ext>
    </p:extLst>
  </p:cSld>
  <p:clrMapOvr>
    <a:masterClrMapping/>
  </p:clrMapOvr>
  <p:transition>
    <p:fade/>
  </p:transition>
  <p:hf hdr="0" ftr="0" dt="0"/>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ITLE_CDC_ATSDR">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Lst>
          </p:cNvPr>
          <p:cNvGrpSpPr/>
          <p:nvPr userDrawn="1"/>
        </p:nvGrpSpPr>
        <p:grpSpPr>
          <a:xfrm>
            <a:off x="0" y="0"/>
            <a:ext cx="9144000" cy="869146"/>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nvGrpSpPr>
            <p:cNvPr id="6" name="Group 5">
              <a:extLst>
                <a:ext uri="{FF2B5EF4-FFF2-40B4-BE49-F238E27FC236}">
                  <a16:creationId xmlns:a16="http://schemas.microsoft.com/office/drawing/2014/main" id="{57EE0707-A628-935A-CECC-70626B3FA8FC}"/>
                </a:ext>
              </a:extLst>
            </p:cNvPr>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12" name="Parallelogram 11">
                <a:extLst>
                  <a:ext uri="{FF2B5EF4-FFF2-40B4-BE49-F238E27FC236}">
                    <a16:creationId xmlns:a16="http://schemas.microsoft.com/office/drawing/2014/main" id="{91CB8924-C83A-F743-E7B7-6A26681D7283}"/>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13" name="Parallelogram 12">
                <a:extLst>
                  <a:ext uri="{FF2B5EF4-FFF2-40B4-BE49-F238E27FC236}">
                    <a16:creationId xmlns:a16="http://schemas.microsoft.com/office/drawing/2014/main" id="{352A5B8C-A481-8BA7-8E13-68A6747B9BF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14" name="Parallelogram 13">
                <a:extLst>
                  <a:ext uri="{FF2B5EF4-FFF2-40B4-BE49-F238E27FC236}">
                    <a16:creationId xmlns:a16="http://schemas.microsoft.com/office/drawing/2014/main" id="{DAB573E3-591C-13FE-7262-EA1F1564CB36}"/>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15" name="Parallelogram 14">
                <a:extLst>
                  <a:ext uri="{FF2B5EF4-FFF2-40B4-BE49-F238E27FC236}">
                    <a16:creationId xmlns:a16="http://schemas.microsoft.com/office/drawing/2014/main" id="{C0A06E43-B1E2-116B-6C8D-8AE5C97FA5CC}"/>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grpSp>
      <p:sp>
        <p:nvSpPr>
          <p:cNvPr id="7" name="Title 1"/>
          <p:cNvSpPr>
            <a:spLocks noGrp="1"/>
          </p:cNvSpPr>
          <p:nvPr userDrawn="1">
            <p:ph type="title"/>
          </p:nvPr>
        </p:nvSpPr>
        <p:spPr>
          <a:xfrm>
            <a:off x="457200" y="888207"/>
            <a:ext cx="8229600" cy="877022"/>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2" name="Picture 1" descr="Graphical user interface, text, application&#10;&#10;Description automatically generated">
            <a:extLst>
              <a:ext uri="{FF2B5EF4-FFF2-40B4-BE49-F238E27FC236}">
                <a16:creationId xmlns:a16="http://schemas.microsoft.com/office/drawing/2014/main" id="{4E39FFFF-C774-97B8-69C4-310FAF71A23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7184462" y="163368"/>
            <a:ext cx="838200" cy="544438"/>
          </a:xfrm>
          <a:prstGeom prst="rect">
            <a:avLst/>
          </a:prstGeom>
        </p:spPr>
      </p:pic>
      <p:pic>
        <p:nvPicPr>
          <p:cNvPr id="5" name="Picture 4" descr="A black and white sign&#10;&#10;Description automatically generated with medium confidence">
            <a:extLst>
              <a:ext uri="{FF2B5EF4-FFF2-40B4-BE49-F238E27FC236}">
                <a16:creationId xmlns:a16="http://schemas.microsoft.com/office/drawing/2014/main" id="{215F3BEF-D3CB-A296-5B47-851ADE98EE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45885" y="306609"/>
            <a:ext cx="781090" cy="239492"/>
          </a:xfrm>
          <a:prstGeom prst="rect">
            <a:avLst/>
          </a:prstGeom>
        </p:spPr>
      </p:pic>
    </p:spTree>
    <p:extLst>
      <p:ext uri="{BB962C8B-B14F-4D97-AF65-F5344CB8AC3E}">
        <p14:creationId xmlns:p14="http://schemas.microsoft.com/office/powerpoint/2010/main" val="1209303372"/>
      </p:ext>
    </p:extLst>
  </p:cSld>
  <p:clrMapOvr>
    <a:masterClrMapping/>
  </p:clrMapOvr>
  <p:transition>
    <p:fade/>
  </p:transition>
  <p:hf hdr="0" ftr="0" dt="0"/>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30"/>
        <p:cNvGrpSpPr/>
        <p:nvPr/>
      </p:nvGrpSpPr>
      <p:grpSpPr>
        <a:xfrm>
          <a:off x="0" y="0"/>
          <a:ext cx="0" cy="0"/>
          <a:chOff x="0" y="0"/>
          <a:chExt cx="0" cy="0"/>
        </a:xfrm>
      </p:grpSpPr>
      <p:pic>
        <p:nvPicPr>
          <p:cNvPr id="231" name="Google Shape;231;g2da1dedc366_0_2225"/>
          <p:cNvPicPr preferRelativeResize="0"/>
          <p:nvPr/>
        </p:nvPicPr>
        <p:blipFill rotWithShape="1">
          <a:blip r:embed="rId2">
            <a:alphaModFix/>
          </a:blip>
          <a:srcRect/>
          <a:stretch/>
        </p:blipFill>
        <p:spPr>
          <a:xfrm>
            <a:off x="0" y="4435"/>
            <a:ext cx="9144000" cy="3219450"/>
          </a:xfrm>
          <a:prstGeom prst="rect">
            <a:avLst/>
          </a:prstGeom>
          <a:noFill/>
          <a:ln>
            <a:noFill/>
          </a:ln>
        </p:spPr>
      </p:pic>
      <p:sp>
        <p:nvSpPr>
          <p:cNvPr id="232" name="Google Shape;232;g2da1dedc366_0_2225"/>
          <p:cNvSpPr txBox="1">
            <a:spLocks noGrp="1"/>
          </p:cNvSpPr>
          <p:nvPr>
            <p:ph type="ctrTitle"/>
          </p:nvPr>
        </p:nvSpPr>
        <p:spPr>
          <a:xfrm>
            <a:off x="593272" y="868289"/>
            <a:ext cx="4680900" cy="1098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3" name="Google Shape;233;g2da1dedc366_0_2225"/>
          <p:cNvSpPr txBox="1">
            <a:spLocks noGrp="1"/>
          </p:cNvSpPr>
          <p:nvPr>
            <p:ph type="subTitle" idx="1"/>
          </p:nvPr>
        </p:nvSpPr>
        <p:spPr>
          <a:xfrm>
            <a:off x="593272" y="2065420"/>
            <a:ext cx="4680900" cy="5910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28648378"/>
      </p:ext>
    </p:extLst>
  </p:cSld>
  <p:clrMapOvr>
    <a:masterClrMapping/>
  </p:clrMapOvr>
  <p:transition>
    <p:fade/>
  </p:transition>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t" anchorCtr="0"/>
          <a:lstStyle>
            <a:lvl1pPr algn="l">
              <a:lnSpc>
                <a:spcPts val="3000"/>
              </a:lnSpc>
              <a:defRPr sz="2800"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1" y="1358901"/>
            <a:ext cx="3889375" cy="3316288"/>
          </a:xfrm>
        </p:spPr>
        <p:txBody>
          <a:bodyPr/>
          <a:lstStyle>
            <a:lvl1pPr marL="228594" indent="-228594">
              <a:buClr>
                <a:srgbClr val="003BC0"/>
              </a:buClr>
              <a:buFont typeface="Arial" panose="020B0604020202020204" pitchFamily="34" charset="0"/>
              <a:buChar char="•"/>
              <a:defRPr sz="2000" b="1">
                <a:solidFill>
                  <a:srgbClr val="1D1D1D"/>
                </a:solidFill>
              </a:defRPr>
            </a:lvl1pPr>
            <a:lvl2pPr marL="457189" indent="-171446">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6" y="1358901"/>
            <a:ext cx="3889375" cy="3316288"/>
          </a:xfrm>
        </p:spPr>
        <p:txBody>
          <a:bodyPr/>
          <a:lstStyle>
            <a:lvl1pPr marL="228594" indent="-228594">
              <a:buClr>
                <a:srgbClr val="0033A1"/>
              </a:buClr>
              <a:buFont typeface="Arial" panose="020B0604020202020204" pitchFamily="34" charset="0"/>
              <a:buChar char="•"/>
              <a:defRPr sz="2000" b="1">
                <a:solidFill>
                  <a:srgbClr val="1D1D1D"/>
                </a:solidFill>
              </a:defRPr>
            </a:lvl1pPr>
            <a:lvl2pPr marL="457189" indent="-171446">
              <a:buClr>
                <a:srgbClr val="005761"/>
              </a:buClr>
              <a:buFont typeface="Arial" panose="020B0604020202020204" pitchFamily="34" charset="0"/>
              <a:buChar char="-"/>
              <a:tabLst>
                <a:tab pos="285743"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5043949"/>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grpSp>
    </p:spTree>
    <p:extLst>
      <p:ext uri="{BB962C8B-B14F-4D97-AF65-F5344CB8AC3E}">
        <p14:creationId xmlns:p14="http://schemas.microsoft.com/office/powerpoint/2010/main" val="2862637980"/>
      </p:ext>
    </p:extLst>
  </p:cSld>
  <p:clrMapOvr>
    <a:masterClrMapping/>
  </p:clrMapOvr>
  <p:transition>
    <p:fade/>
  </p:transition>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t" anchorCtr="0"/>
          <a:lstStyle>
            <a:lvl1pPr algn="l">
              <a:lnSpc>
                <a:spcPts val="3000"/>
              </a:lnSpc>
              <a:defRPr sz="2800"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1"/>
            <a:ext cx="8229600" cy="3316288"/>
          </a:xfrm>
        </p:spPr>
        <p:txBody>
          <a:bodyPr/>
          <a:lstStyle>
            <a:lvl1pPr marL="228594" indent="-228594">
              <a:buClr>
                <a:srgbClr val="003BC0"/>
              </a:buClr>
              <a:buFont typeface="Arial" panose="020B0604020202020204" pitchFamily="34" charset="0"/>
              <a:buChar char="•"/>
              <a:defRPr sz="2000" b="1">
                <a:solidFill>
                  <a:srgbClr val="1D1D1D"/>
                </a:solidFill>
              </a:defRPr>
            </a:lvl1pPr>
            <a:lvl2pPr marL="457189" indent="-171446">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5043949"/>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grpSp>
    </p:spTree>
    <p:extLst>
      <p:ext uri="{BB962C8B-B14F-4D97-AF65-F5344CB8AC3E}">
        <p14:creationId xmlns:p14="http://schemas.microsoft.com/office/powerpoint/2010/main" val="852653929"/>
      </p:ext>
    </p:extLst>
  </p:cSld>
  <p:clrMapOvr>
    <a:masterClrMapping/>
  </p:clrMapOvr>
  <p:transition>
    <p:fade/>
  </p:transition>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Lst>
          </p:cNvPr>
          <p:cNvGrpSpPr/>
          <p:nvPr userDrawn="1"/>
        </p:nvGrpSpPr>
        <p:grpSpPr>
          <a:xfrm>
            <a:off x="0" y="0"/>
            <a:ext cx="9144000" cy="869146"/>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nvGrpSpPr>
            <p:cNvPr id="23" name="Group 22">
              <a:extLst>
                <a:ext uri="{FF2B5EF4-FFF2-40B4-BE49-F238E27FC236}">
                  <a16:creationId xmlns:a16="http://schemas.microsoft.com/office/drawing/2014/main" id="{9DF158DF-BAF5-68F6-78E1-1E179A3E0136}"/>
                </a:ext>
              </a:extLst>
            </p:cNvPr>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25" name="Parallelogram 24">
                <a:extLst>
                  <a:ext uri="{FF2B5EF4-FFF2-40B4-BE49-F238E27FC236}">
                    <a16:creationId xmlns:a16="http://schemas.microsoft.com/office/drawing/2014/main" id="{F6FA40E6-EF82-BF3D-A917-8B343EC59494}"/>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26" name="Parallelogram 25">
                <a:extLst>
                  <a:ext uri="{FF2B5EF4-FFF2-40B4-BE49-F238E27FC236}">
                    <a16:creationId xmlns:a16="http://schemas.microsoft.com/office/drawing/2014/main" id="{23549B84-60EC-73B4-5015-36EDBB01E4AA}"/>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27" name="Parallelogram 26">
                <a:extLst>
                  <a:ext uri="{FF2B5EF4-FFF2-40B4-BE49-F238E27FC236}">
                    <a16:creationId xmlns:a16="http://schemas.microsoft.com/office/drawing/2014/main" id="{5C53FF0A-86FC-1D88-9239-97955B1F770D}"/>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28" name="Parallelogram 27">
                <a:extLst>
                  <a:ext uri="{FF2B5EF4-FFF2-40B4-BE49-F238E27FC236}">
                    <a16:creationId xmlns:a16="http://schemas.microsoft.com/office/drawing/2014/main" id="{6AF49E4E-32CD-B60C-5A81-83D00D5ACF6D}"/>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gr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432197" y="3870910"/>
            <a:ext cx="5829300" cy="319683"/>
          </a:xfrm>
          <a:prstGeom prst="rect">
            <a:avLst/>
          </a:prstGeom>
        </p:spPr>
        <p:txBody>
          <a:bodyPr anchor="b"/>
          <a:lstStyle>
            <a:lvl1pPr marL="0" indent="0" algn="l">
              <a:lnSpc>
                <a:spcPts val="1650"/>
              </a:lnSpc>
              <a:buNone/>
              <a:defRPr sz="1500" baseline="0">
                <a:solidFill>
                  <a:srgbClr val="000000"/>
                </a:solidFill>
                <a:latin typeface="Calibri"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98DAD436-F875-0284-57C5-8677D1B13921}"/>
              </a:ext>
            </a:extLst>
          </p:cNvPr>
          <p:cNvSpPr>
            <a:spLocks noGrp="1"/>
          </p:cNvSpPr>
          <p:nvPr>
            <p:ph type="title"/>
          </p:nvPr>
        </p:nvSpPr>
        <p:spPr>
          <a:xfrm>
            <a:off x="438150" y="3071179"/>
            <a:ext cx="7886700" cy="993775"/>
          </a:xfrm>
          <a:prstGeom prst="rect">
            <a:avLst/>
          </a:prstGeom>
        </p:spPr>
        <p:txBody>
          <a:bodyPr/>
          <a:lstStyle>
            <a:lvl1pPr algn="l">
              <a:defRPr sz="3600" b="1">
                <a:solidFill>
                  <a:srgbClr val="0057B7"/>
                </a:solidFill>
                <a:latin typeface="Calibri" panose="020F0502020204030204" pitchFamily="34" charset="0"/>
                <a:cs typeface="Calibri" panose="020F0502020204030204" pitchFamily="34" charset="0"/>
              </a:defRPr>
            </a:lvl1pPr>
          </a:lstStyle>
          <a:p>
            <a:endParaRPr lang="en-US"/>
          </a:p>
        </p:txBody>
      </p:sp>
      <p:grpSp>
        <p:nvGrpSpPr>
          <p:cNvPr id="4" name="Group 3">
            <a:extLst>
              <a:ext uri="{FF2B5EF4-FFF2-40B4-BE49-F238E27FC236}">
                <a16:creationId xmlns:a16="http://schemas.microsoft.com/office/drawing/2014/main" id="{F6E5637B-3F0C-2926-5B7D-F69F43A279AB}"/>
              </a:ext>
            </a:extLst>
          </p:cNvPr>
          <p:cNvGrpSpPr/>
          <p:nvPr userDrawn="1"/>
        </p:nvGrpSpPr>
        <p:grpSpPr>
          <a:xfrm>
            <a:off x="1" y="5043949"/>
            <a:ext cx="9144001" cy="106925"/>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6" name="Rectangle 20">
              <a:extLst>
                <a:ext uri="{FF2B5EF4-FFF2-40B4-BE49-F238E27FC236}">
                  <a16:creationId xmlns:a16="http://schemas.microsoft.com/office/drawing/2014/main" id="{8617F19E-1B06-5F6E-BC5F-B4999383D269}"/>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7" name="Rectangle 20">
              <a:extLst>
                <a:ext uri="{FF2B5EF4-FFF2-40B4-BE49-F238E27FC236}">
                  <a16:creationId xmlns:a16="http://schemas.microsoft.com/office/drawing/2014/main" id="{A43CC56B-482B-7088-88A1-9E73AE17CF36}"/>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8" name="Rectangle 20">
              <a:extLst>
                <a:ext uri="{FF2B5EF4-FFF2-40B4-BE49-F238E27FC236}">
                  <a16:creationId xmlns:a16="http://schemas.microsoft.com/office/drawing/2014/main" id="{CAD4BAC6-1B0A-39BB-6345-BC7EBD647837}"/>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grpSp>
    </p:spTree>
    <p:extLst>
      <p:ext uri="{BB962C8B-B14F-4D97-AF65-F5344CB8AC3E}">
        <p14:creationId xmlns:p14="http://schemas.microsoft.com/office/powerpoint/2010/main" val="2400997864"/>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9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457200" y="1376680"/>
            <a:ext cx="8229600" cy="3132350"/>
          </a:xfrm>
        </p:spPr>
        <p:txBody>
          <a:bodyPr/>
          <a:lstStyle>
            <a:lvl1pPr marL="228594" indent="-228594">
              <a:lnSpc>
                <a:spcPts val="2200"/>
              </a:lnSpc>
              <a:buClr>
                <a:srgbClr val="003BC0"/>
              </a:buClr>
              <a:buFont typeface="Arial" panose="020B0604020202020204" pitchFamily="34" charset="0"/>
              <a:buChar char="•"/>
              <a:defRPr sz="2000" b="1">
                <a:solidFill>
                  <a:srgbClr val="1D1D1D"/>
                </a:solidFill>
              </a:defRPr>
            </a:lvl1pPr>
            <a:lvl2pPr marL="457189" indent="-169859">
              <a:lnSpc>
                <a:spcPts val="2000"/>
              </a:lnSpc>
              <a:buClr>
                <a:srgbClr val="005761"/>
              </a:buClr>
              <a:buFont typeface="Arial" panose="020B0604020202020204" pitchFamily="34" charset="0"/>
              <a:buChar char="-"/>
              <a:tabLst>
                <a:tab pos="40004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5043949"/>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grpSp>
    </p:spTree>
    <p:extLst>
      <p:ext uri="{BB962C8B-B14F-4D97-AF65-F5344CB8AC3E}">
        <p14:creationId xmlns:p14="http://schemas.microsoft.com/office/powerpoint/2010/main" val="3428915918"/>
      </p:ext>
    </p:extLst>
  </p:cSld>
  <p:clrMapOvr>
    <a:masterClrMapping/>
  </p:clrMapOvr>
  <p:transition>
    <p:fade/>
  </p:transition>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1" y="1358901"/>
            <a:ext cx="3889375" cy="3316288"/>
          </a:xfrm>
        </p:spPr>
        <p:txBody>
          <a:bodyPr/>
          <a:lstStyle>
            <a:lvl1pPr marL="228594" indent="-228594">
              <a:buClr>
                <a:srgbClr val="003BC0"/>
              </a:buClr>
              <a:buFont typeface="Arial" panose="020B0604020202020204" pitchFamily="34" charset="0"/>
              <a:buChar char="•"/>
              <a:defRPr sz="2000" b="1">
                <a:solidFill>
                  <a:srgbClr val="1D1D1D"/>
                </a:solidFill>
              </a:defRPr>
            </a:lvl1pPr>
            <a:lvl2pPr marL="457189" indent="-171446">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6" y="1358901"/>
            <a:ext cx="3889375" cy="3316288"/>
          </a:xfrm>
        </p:spPr>
        <p:txBody>
          <a:bodyPr/>
          <a:lstStyle>
            <a:lvl1pPr marL="228594" indent="-228594">
              <a:buClr>
                <a:srgbClr val="0033A1"/>
              </a:buClr>
              <a:buFont typeface="Arial" panose="020B0604020202020204" pitchFamily="34" charset="0"/>
              <a:buChar char="•"/>
              <a:defRPr sz="2000" b="1">
                <a:solidFill>
                  <a:srgbClr val="1D1D1D"/>
                </a:solidFill>
              </a:defRPr>
            </a:lvl1pPr>
            <a:lvl2pPr marL="457189" indent="-171446">
              <a:buClr>
                <a:srgbClr val="005761"/>
              </a:buClr>
              <a:buFont typeface="Arial" panose="020B0604020202020204" pitchFamily="34" charset="0"/>
              <a:buChar char="-"/>
              <a:tabLst>
                <a:tab pos="285743"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5043949"/>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grpSp>
    </p:spTree>
    <p:extLst>
      <p:ext uri="{BB962C8B-B14F-4D97-AF65-F5344CB8AC3E}">
        <p14:creationId xmlns:p14="http://schemas.microsoft.com/office/powerpoint/2010/main" val="887447445"/>
      </p:ext>
    </p:extLst>
  </p:cSld>
  <p:clrMapOvr>
    <a:masterClrMapping/>
  </p:clrMapOvr>
  <p:transition>
    <p:fade/>
  </p:transition>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4274355"/>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grpSp>
      <p:sp>
        <p:nvSpPr>
          <p:cNvPr id="3" name="TextBox 2"/>
          <p:cNvSpPr txBox="1"/>
          <p:nvPr userDrawn="1"/>
        </p:nvSpPr>
        <p:spPr>
          <a:xfrm>
            <a:off x="127219" y="2746825"/>
            <a:ext cx="7594382" cy="138499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t>For more information, contact CDC</a:t>
            </a:r>
            <a:b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t>1-800-CDC-INFO (232-4636)</a:t>
            </a:r>
            <a:b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t>TTY:  1-888-232-6348    www.cdc.gov</a:t>
            </a:r>
            <a:b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t/>
            </a:r>
            <a:b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t/>
            </a:r>
            <a:b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t>The findings and conclusions in this report are those of the authors and do not necessarily represent the official position of the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27218" y="274639"/>
            <a:ext cx="8286750" cy="993775"/>
          </a:xfrm>
          <a:prstGeom prst="rect">
            <a:avLst/>
          </a:prstGeom>
        </p:spPr>
        <p:txBody>
          <a:bodyPr/>
          <a:lstStyle>
            <a:lvl1pPr algn="l">
              <a:defRPr sz="24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460" y="4427394"/>
            <a:ext cx="838200" cy="544438"/>
          </a:xfrm>
          <a:prstGeom prst="rect">
            <a:avLst/>
          </a:prstGeom>
        </p:spPr>
      </p:pic>
    </p:spTree>
    <p:extLst>
      <p:ext uri="{BB962C8B-B14F-4D97-AF65-F5344CB8AC3E}">
        <p14:creationId xmlns:p14="http://schemas.microsoft.com/office/powerpoint/2010/main" val="878188371"/>
      </p:ext>
    </p:extLst>
  </p:cSld>
  <p:clrMapOvr>
    <a:masterClrMapping/>
  </p:clrMapOvr>
  <p:transition>
    <p:fade/>
  </p:transition>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Lst>
          </p:cNvPr>
          <p:cNvGrpSpPr/>
          <p:nvPr userDrawn="1"/>
        </p:nvGrpSpPr>
        <p:grpSpPr>
          <a:xfrm>
            <a:off x="0" y="4274355"/>
            <a:ext cx="9144000" cy="869146"/>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nvGrpSpPr>
            <p:cNvPr id="6" name="Group 5">
              <a:extLst>
                <a:ext uri="{FF2B5EF4-FFF2-40B4-BE49-F238E27FC236}">
                  <a16:creationId xmlns:a16="http://schemas.microsoft.com/office/drawing/2014/main" id="{4C15464F-2DC0-02E4-5EBE-4271CBFCFE29}"/>
                </a:ext>
              </a:extLst>
            </p:cNvPr>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8" name="Parallelogram 7">
                <a:extLst>
                  <a:ext uri="{FF2B5EF4-FFF2-40B4-BE49-F238E27FC236}">
                    <a16:creationId xmlns:a16="http://schemas.microsoft.com/office/drawing/2014/main" id="{B86E1BC7-59E7-4F47-5FB3-C02246911E2C}"/>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13" name="Parallelogram 12">
                <a:extLst>
                  <a:ext uri="{FF2B5EF4-FFF2-40B4-BE49-F238E27FC236}">
                    <a16:creationId xmlns:a16="http://schemas.microsoft.com/office/drawing/2014/main" id="{1200FC31-8FC6-FF0D-B5D2-3AAF45711FE3}"/>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19" name="Parallelogram 18">
                <a:extLst>
                  <a:ext uri="{FF2B5EF4-FFF2-40B4-BE49-F238E27FC236}">
                    <a16:creationId xmlns:a16="http://schemas.microsoft.com/office/drawing/2014/main" id="{9E48511E-6721-466F-BC20-6BA94574094F}"/>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grpSp>
      <p:sp>
        <p:nvSpPr>
          <p:cNvPr id="2" name="TextBox 1">
            <a:extLst>
              <a:ext uri="{FF2B5EF4-FFF2-40B4-BE49-F238E27FC236}">
                <a16:creationId xmlns:a16="http://schemas.microsoft.com/office/drawing/2014/main" id="{63EC5AC4-5C0E-5ADA-63E1-68591A3C61BC}"/>
              </a:ext>
            </a:extLst>
          </p:cNvPr>
          <p:cNvSpPr txBox="1"/>
          <p:nvPr userDrawn="1"/>
        </p:nvSpPr>
        <p:spPr>
          <a:xfrm>
            <a:off x="127219" y="2746825"/>
            <a:ext cx="7594382" cy="138499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t>For more information, contact CDC/ATSDR</a:t>
            </a:r>
            <a:b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t>1-800-CDC-INFO (232-4636)</a:t>
            </a:r>
            <a:b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t>TTY:  1-888-232-6348    www.cdc.gov           www.atsdr.cdc.gov </a:t>
            </a:r>
            <a:b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t/>
            </a:r>
            <a:b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t/>
            </a:r>
            <a:b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t>The findings and conclusions in this report are those of the authors and do not necessarily represent the official position of the Centers for Disease Control and Prevention and the Agency for Toxic Substances and Disease Registry.</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27218" y="274639"/>
            <a:ext cx="8286750" cy="993775"/>
          </a:xfrm>
          <a:prstGeom prst="rect">
            <a:avLst/>
          </a:prstGeom>
        </p:spPr>
        <p:txBody>
          <a:bodyPr/>
          <a:lstStyle>
            <a:lvl1pPr algn="l">
              <a:defRPr sz="2400" b="1">
                <a:solidFill>
                  <a:srgbClr val="1E5AAA"/>
                </a:solidFill>
                <a:latin typeface="Calibri" panose="020F0502020204030204" pitchFamily="34" charset="0"/>
                <a:cs typeface="Calibri" panose="020F0502020204030204" pitchFamily="34" charset="0"/>
              </a:defRPr>
            </a:lvl1pPr>
          </a:lstStyle>
          <a:p>
            <a:endParaRPr lang="en-US"/>
          </a:p>
        </p:txBody>
      </p:sp>
      <p:pic>
        <p:nvPicPr>
          <p:cNvPr id="9" name="Picture 8" descr="Graphical user interface, text, application&#10;&#10;Description automatically generated">
            <a:extLst>
              <a:ext uri="{FF2B5EF4-FFF2-40B4-BE49-F238E27FC236}">
                <a16:creationId xmlns:a16="http://schemas.microsoft.com/office/drawing/2014/main" id="{42A424E5-EC2E-6C95-7E53-4B97888007D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7184462" y="4440401"/>
            <a:ext cx="838200" cy="544438"/>
          </a:xfrm>
          <a:prstGeom prst="rect">
            <a:avLst/>
          </a:prstGeom>
        </p:spPr>
      </p:pic>
      <p:pic>
        <p:nvPicPr>
          <p:cNvPr id="10" name="Picture 9" descr="A black and white sign&#10;&#10;Description automatically generated with medium confidence">
            <a:extLst>
              <a:ext uri="{FF2B5EF4-FFF2-40B4-BE49-F238E27FC236}">
                <a16:creationId xmlns:a16="http://schemas.microsoft.com/office/drawing/2014/main" id="{A913A7AB-3BD7-6D83-E156-20B20392C0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45885" y="4583641"/>
            <a:ext cx="781090" cy="239492"/>
          </a:xfrm>
          <a:prstGeom prst="rect">
            <a:avLst/>
          </a:prstGeom>
        </p:spPr>
      </p:pic>
    </p:spTree>
    <p:extLst>
      <p:ext uri="{BB962C8B-B14F-4D97-AF65-F5344CB8AC3E}">
        <p14:creationId xmlns:p14="http://schemas.microsoft.com/office/powerpoint/2010/main" val="1958657305"/>
      </p:ext>
    </p:extLst>
  </p:cSld>
  <p:clrMapOvr>
    <a:masterClrMapping/>
  </p:clrMapOvr>
  <p:transition>
    <p:fade/>
  </p:transition>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 ONLY_O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4" name="Text Placeholder 4"/>
          <p:cNvSpPr>
            <a:spLocks noGrp="1"/>
          </p:cNvSpPr>
          <p:nvPr>
            <p:ph type="body" sz="quarter" idx="13" hasCustomPrompt="1"/>
          </p:nvPr>
        </p:nvSpPr>
        <p:spPr>
          <a:xfrm>
            <a:off x="342900" y="4631533"/>
            <a:ext cx="8366760" cy="413147"/>
          </a:xfrm>
        </p:spPr>
        <p:txBody>
          <a:bodyPr anchor="b" anchorCtr="0"/>
          <a:lstStyle>
            <a:lvl1pPr marL="0" indent="0">
              <a:spcBef>
                <a:spcPts val="150"/>
              </a:spcBef>
              <a:buNone/>
              <a:defRPr sz="900">
                <a:solidFill>
                  <a:schemeClr val="tx2"/>
                </a:solidFill>
              </a:defRPr>
            </a:lvl1pPr>
          </a:lstStyle>
          <a:p>
            <a:pPr lvl="0"/>
            <a:r>
              <a:rPr lang="en-US"/>
              <a:t>*Citations and references</a:t>
            </a:r>
          </a:p>
        </p:txBody>
      </p:sp>
    </p:spTree>
    <p:extLst>
      <p:ext uri="{BB962C8B-B14F-4D97-AF65-F5344CB8AC3E}">
        <p14:creationId xmlns:p14="http://schemas.microsoft.com/office/powerpoint/2010/main" val="1921693269"/>
      </p:ext>
    </p:extLst>
  </p:cSld>
  <p:clrMapOvr>
    <a:masterClrMapping/>
  </p:clrMapOvr>
  <p:transition>
    <p:fade/>
  </p:transition>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1"/>
            <a:ext cx="8229600" cy="3316288"/>
          </a:xfrm>
        </p:spPr>
        <p:txBody>
          <a:bodyPr/>
          <a:lstStyle>
            <a:lvl1pPr marL="228588" indent="-228588">
              <a:buClr>
                <a:srgbClr val="003BC0"/>
              </a:buClr>
              <a:buFont typeface="Arial" panose="020B0604020202020204" pitchFamily="34" charset="0"/>
              <a:buChar char="•"/>
              <a:defRPr sz="2000" b="1">
                <a:solidFill>
                  <a:srgbClr val="1D1D1D"/>
                </a:solidFill>
              </a:defRPr>
            </a:lvl1pPr>
            <a:lvl2pPr marL="457178" indent="-171442">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2" y="5043950"/>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grpSp>
    </p:spTree>
    <p:extLst>
      <p:ext uri="{BB962C8B-B14F-4D97-AF65-F5344CB8AC3E}">
        <p14:creationId xmlns:p14="http://schemas.microsoft.com/office/powerpoint/2010/main" val="263501294"/>
      </p:ext>
    </p:extLst>
  </p:cSld>
  <p:clrMapOvr>
    <a:masterClrMapping/>
  </p:clrMapOvr>
  <p:transition>
    <p:fade/>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34"/>
        <p:cNvGrpSpPr/>
        <p:nvPr/>
      </p:nvGrpSpPr>
      <p:grpSpPr>
        <a:xfrm>
          <a:off x="0" y="0"/>
          <a:ext cx="0" cy="0"/>
          <a:chOff x="0" y="0"/>
          <a:chExt cx="0" cy="0"/>
        </a:xfrm>
      </p:grpSpPr>
      <p:graphicFrame>
        <p:nvGraphicFramePr>
          <p:cNvPr id="235" name="Google Shape;235;g2da1dedc366_0_2229"/>
          <p:cNvGraphicFramePr/>
          <p:nvPr/>
        </p:nvGraphicFramePr>
        <p:xfrm>
          <a:off x="5526297" y="1417087"/>
          <a:ext cx="3000000" cy="3000000"/>
        </p:xfrm>
        <a:graphic>
          <a:graphicData uri="http://schemas.openxmlformats.org/drawingml/2006/table">
            <a:tbl>
              <a:tblPr firstRow="1" bandRow="1">
                <a:noFill/>
                <a:tableStyleId>{299AC721-F487-4AA4-A9F1-28DF9013836E}</a:tableStyleId>
              </a:tblPr>
              <a:tblGrid>
                <a:gridCol w="1543050">
                  <a:extLst>
                    <a:ext uri="{9D8B030D-6E8A-4147-A177-3AD203B41FA5}">
                      <a16:colId xmlns:a16="http://schemas.microsoft.com/office/drawing/2014/main" val="20000"/>
                    </a:ext>
                  </a:extLst>
                </a:gridCol>
                <a:gridCol w="1543050">
                  <a:extLst>
                    <a:ext uri="{9D8B030D-6E8A-4147-A177-3AD203B41FA5}">
                      <a16:colId xmlns:a16="http://schemas.microsoft.com/office/drawing/2014/main" val="20001"/>
                    </a:ext>
                  </a:extLst>
                </a:gridCol>
              </a:tblGrid>
              <a:tr h="3374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Column Header</a:t>
                      </a:r>
                      <a:endParaRPr sz="1100" u="none" strike="noStrike" cap="none"/>
                    </a:p>
                  </a:txBody>
                  <a:tcPr marL="68600" marR="68600" marT="34300" marB="34300" anchor="ctr">
                    <a:lnB w="9525" cap="flat" cmpd="sng">
                      <a:solidFill>
                        <a:srgbClr val="000000">
                          <a:alpha val="0"/>
                        </a:srgbClr>
                      </a:solidFill>
                      <a:prstDash val="solid"/>
                      <a:round/>
                      <a:headEnd type="none" w="sm" len="sm"/>
                      <a:tailEnd type="none" w="sm" len="sm"/>
                    </a:lnB>
                    <a:solidFill>
                      <a:srgbClr val="55AF89"/>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b="1" u="none" strike="noStrike" cap="none"/>
                        <a:t>Column Header</a:t>
                      </a:r>
                      <a:endParaRPr sz="1100" u="none" strike="noStrike" cap="none"/>
                    </a:p>
                  </a:txBody>
                  <a:tcPr marL="68600" marR="68600" marT="34300" marB="34300" anchor="ctr">
                    <a:lnB w="9525" cap="flat" cmpd="sng">
                      <a:solidFill>
                        <a:srgbClr val="000000">
                          <a:alpha val="0"/>
                        </a:srgbClr>
                      </a:solidFill>
                      <a:prstDash val="solid"/>
                      <a:round/>
                      <a:headEnd type="none" w="sm" len="sm"/>
                      <a:tailEnd type="none" w="sm" len="sm"/>
                    </a:lnB>
                    <a:solidFill>
                      <a:srgbClr val="55AF89"/>
                    </a:solidFill>
                  </a:tcPr>
                </a:tc>
                <a:extLst>
                  <a:ext uri="{0D108BD9-81ED-4DB2-BD59-A6C34878D82A}">
                    <a16:rowId xmlns:a16="http://schemas.microsoft.com/office/drawing/2014/main" val="10000"/>
                  </a:ext>
                </a:extLst>
              </a:tr>
              <a:tr h="4283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Cell text here</a:t>
                      </a: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84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840"/>
                      </a:srgbClr>
                    </a:solidFill>
                  </a:tcPr>
                </a:tc>
                <a:extLst>
                  <a:ext uri="{0D108BD9-81ED-4DB2-BD59-A6C34878D82A}">
                    <a16:rowId xmlns:a16="http://schemas.microsoft.com/office/drawing/2014/main" val="10001"/>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223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22350"/>
                      </a:srgbClr>
                    </a:solidFill>
                  </a:tcPr>
                </a:tc>
                <a:extLst>
                  <a:ext uri="{0D108BD9-81ED-4DB2-BD59-A6C34878D82A}">
                    <a16:rowId xmlns:a16="http://schemas.microsoft.com/office/drawing/2014/main" val="10002"/>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84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840"/>
                      </a:srgbClr>
                    </a:solidFill>
                  </a:tcPr>
                </a:tc>
                <a:extLst>
                  <a:ext uri="{0D108BD9-81ED-4DB2-BD59-A6C34878D82A}">
                    <a16:rowId xmlns:a16="http://schemas.microsoft.com/office/drawing/2014/main" val="10003"/>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28575" cap="flat" cmpd="sng">
                      <a:solidFill>
                        <a:srgbClr val="55AF89"/>
                      </a:solidFill>
                      <a:prstDash val="solid"/>
                      <a:round/>
                      <a:headEnd type="none" w="sm" len="sm"/>
                      <a:tailEnd type="none" w="sm" len="sm"/>
                    </a:lnB>
                    <a:solidFill>
                      <a:srgbClr val="55AF89">
                        <a:alpha val="223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28575" cap="flat" cmpd="sng">
                      <a:solidFill>
                        <a:srgbClr val="55AF89"/>
                      </a:solidFill>
                      <a:prstDash val="solid"/>
                      <a:round/>
                      <a:headEnd type="none" w="sm" len="sm"/>
                      <a:tailEnd type="none" w="sm" len="sm"/>
                    </a:lnB>
                    <a:solidFill>
                      <a:srgbClr val="55AF89">
                        <a:alpha val="22350"/>
                      </a:srgbClr>
                    </a:solidFill>
                  </a:tcPr>
                </a:tc>
                <a:extLst>
                  <a:ext uri="{0D108BD9-81ED-4DB2-BD59-A6C34878D82A}">
                    <a16:rowId xmlns:a16="http://schemas.microsoft.com/office/drawing/2014/main" val="10004"/>
                  </a:ext>
                </a:extLst>
              </a:tr>
            </a:tbl>
          </a:graphicData>
        </a:graphic>
      </p:graphicFrame>
      <p:sp>
        <p:nvSpPr>
          <p:cNvPr id="236" name="Google Shape;236;g2da1dedc366_0_2229"/>
          <p:cNvSpPr txBox="1"/>
          <p:nvPr/>
        </p:nvSpPr>
        <p:spPr>
          <a:xfrm>
            <a:off x="5461599" y="1093435"/>
            <a:ext cx="19668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2E5F7D"/>
                </a:solidFill>
                <a:latin typeface="Calibri"/>
                <a:ea typeface="Calibri"/>
                <a:cs typeface="Calibri"/>
                <a:sym typeface="Calibri"/>
              </a:rPr>
              <a:t>Chart caption here</a:t>
            </a:r>
            <a:endParaRPr sz="1100" b="0" i="0" u="none" strike="noStrike" cap="none">
              <a:solidFill>
                <a:srgbClr val="000000"/>
              </a:solidFill>
              <a:latin typeface="Arial"/>
              <a:ea typeface="Arial"/>
              <a:cs typeface="Arial"/>
              <a:sym typeface="Arial"/>
            </a:endParaRPr>
          </a:p>
        </p:txBody>
      </p:sp>
      <p:sp>
        <p:nvSpPr>
          <p:cNvPr id="237" name="Google Shape;237;g2da1dedc366_0_2229"/>
          <p:cNvSpPr txBox="1">
            <a:spLocks noGrp="1"/>
          </p:cNvSpPr>
          <p:nvPr>
            <p:ph type="title"/>
          </p:nvPr>
        </p:nvSpPr>
        <p:spPr>
          <a:xfrm>
            <a:off x="369857" y="888511"/>
            <a:ext cx="4866300" cy="8214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8" name="Google Shape;238;g2da1dedc366_0_2229"/>
          <p:cNvSpPr txBox="1">
            <a:spLocks noGrp="1"/>
          </p:cNvSpPr>
          <p:nvPr>
            <p:ph type="body" idx="1"/>
          </p:nvPr>
        </p:nvSpPr>
        <p:spPr>
          <a:xfrm>
            <a:off x="369857" y="1840400"/>
            <a:ext cx="4866300" cy="22098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39" name="Google Shape;239;g2da1dedc366_0_2229"/>
          <p:cNvPicPr preferRelativeResize="0"/>
          <p:nvPr/>
        </p:nvPicPr>
        <p:blipFill rotWithShape="1">
          <a:blip r:embed="rId2">
            <a:alphaModFix/>
          </a:blip>
          <a:srcRect/>
          <a:stretch/>
        </p:blipFill>
        <p:spPr>
          <a:xfrm>
            <a:off x="2286" y="0"/>
            <a:ext cx="9141715" cy="419431"/>
          </a:xfrm>
          <a:prstGeom prst="rect">
            <a:avLst/>
          </a:prstGeom>
          <a:noFill/>
          <a:ln>
            <a:noFill/>
          </a:ln>
        </p:spPr>
      </p:pic>
      <p:sp>
        <p:nvSpPr>
          <p:cNvPr id="240" name="Google Shape;240;g2da1dedc366_0_2229"/>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pic>
        <p:nvPicPr>
          <p:cNvPr id="241" name="Google Shape;241;g2da1dedc366_0_2229"/>
          <p:cNvPicPr preferRelativeResize="0"/>
          <p:nvPr/>
        </p:nvPicPr>
        <p:blipFill rotWithShape="1">
          <a:blip r:embed="rId3">
            <a:alphaModFix/>
          </a:blip>
          <a:srcRect/>
          <a:stretch/>
        </p:blipFill>
        <p:spPr>
          <a:xfrm>
            <a:off x="8524118" y="4503353"/>
            <a:ext cx="478631" cy="535781"/>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5052830"/>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0F56DC"/>
                </a:solidFill>
                <a:effectLst/>
                <a:uLnTx/>
                <a:uFillTx/>
                <a:latin typeface="Myriad Web Pro"/>
                <a:ea typeface="+mn-ea"/>
                <a:cs typeface="+mn-cs"/>
              </a:endParaRPr>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0F56DC"/>
                </a:solidFill>
                <a:effectLst/>
                <a:uLnTx/>
                <a:uFillTx/>
                <a:latin typeface="Myriad Web Pro"/>
                <a:ea typeface="+mn-ea"/>
                <a:cs typeface="+mn-cs"/>
              </a:endParaRPr>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0F56DC"/>
                </a:solidFill>
                <a:effectLst/>
                <a:uLnTx/>
                <a:uFillTx/>
                <a:latin typeface="Myriad Web Pro"/>
                <a:ea typeface="+mn-ea"/>
                <a:cs typeface="+mn-cs"/>
              </a:endParaRPr>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0F56DC"/>
                </a:solidFill>
                <a:effectLst/>
                <a:uLnTx/>
                <a:uFillTx/>
                <a:latin typeface="Myriad Web Pro"/>
                <a:ea typeface="+mn-ea"/>
                <a:cs typeface="+mn-cs"/>
              </a:endParaRPr>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0F56DC"/>
                </a:solidFill>
                <a:effectLst/>
                <a:uLnTx/>
                <a:uFillTx/>
                <a:latin typeface="Myriad Web Pro"/>
                <a:ea typeface="+mn-ea"/>
                <a:cs typeface="+mn-cs"/>
              </a:endParaRPr>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0F56DC"/>
                </a:solidFill>
                <a:effectLst/>
                <a:uLnTx/>
                <a:uFillTx/>
                <a:latin typeface="Myriad Web Pro"/>
                <a:ea typeface="+mn-ea"/>
                <a:cs typeface="+mn-cs"/>
              </a:endParaRPr>
            </a:p>
          </p:txBody>
        </p:sp>
      </p:grpSp>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457200" y="1158875"/>
            <a:ext cx="8229600" cy="3341688"/>
          </a:xfrm>
        </p:spPr>
        <p:txBody>
          <a:bodyPr/>
          <a:lstStyle>
            <a:lvl1pPr marL="342875" indent="-342875">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8540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62410" y="284774"/>
            <a:ext cx="8224500" cy="754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3800"/>
              <a:buFont typeface="Calibri"/>
              <a:buNone/>
              <a:defRPr sz="3800" b="1"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14"/>
          <p:cNvSpPr txBox="1">
            <a:spLocks noGrp="1"/>
          </p:cNvSpPr>
          <p:nvPr>
            <p:ph type="body" idx="1"/>
          </p:nvPr>
        </p:nvSpPr>
        <p:spPr>
          <a:xfrm>
            <a:off x="462410" y="864832"/>
            <a:ext cx="8224500" cy="3775500"/>
          </a:xfrm>
          <a:prstGeom prst="rect">
            <a:avLst/>
          </a:prstGeom>
          <a:noFill/>
          <a:ln>
            <a:noFill/>
          </a:ln>
        </p:spPr>
        <p:txBody>
          <a:bodyPr spcFirstLastPara="1" wrap="square" lIns="91425" tIns="91425" rIns="91425" bIns="91425" anchor="t" anchorCtr="0"/>
          <a:lstStyle>
            <a:lvl1pPr marL="457166" marR="0" lvl="0" indent="-419069" algn="l" rtl="0">
              <a:lnSpc>
                <a:spcPct val="106666"/>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1pPr>
            <a:lvl2pPr marL="914333" marR="0" lvl="1" indent="-38097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498" marR="0" lvl="2" indent="-35557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664" marR="0" lvl="3" indent="-330176"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5829" marR="0" lvl="4" indent="-317476"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2995" marR="0" lvl="5" indent="-35557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160" marR="0" lvl="6" indent="-35557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326" marR="0" lvl="7" indent="-35557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493" marR="0" lvl="8" indent="-35557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14"/>
          <p:cNvSpPr txBox="1">
            <a:spLocks noGrp="1"/>
          </p:cNvSpPr>
          <p:nvPr>
            <p:ph type="dt" idx="10"/>
          </p:nvPr>
        </p:nvSpPr>
        <p:spPr>
          <a:xfrm>
            <a:off x="462410" y="4855225"/>
            <a:ext cx="781500" cy="199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59595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defTabSz="685800"/>
            <a:endParaRPr lang="en-US" kern="1200"/>
          </a:p>
        </p:txBody>
      </p:sp>
      <p:sp>
        <p:nvSpPr>
          <p:cNvPr id="64" name="Google Shape;64;p14"/>
          <p:cNvSpPr txBox="1">
            <a:spLocks noGrp="1"/>
          </p:cNvSpPr>
          <p:nvPr>
            <p:ph type="ftr" idx="11"/>
          </p:nvPr>
        </p:nvSpPr>
        <p:spPr>
          <a:xfrm>
            <a:off x="2409744" y="4855226"/>
            <a:ext cx="3610200" cy="186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59595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defTabSz="685800"/>
            <a:endParaRPr lang="en-US" kern="1200"/>
          </a:p>
        </p:txBody>
      </p:sp>
      <p:sp>
        <p:nvSpPr>
          <p:cNvPr id="65" name="Google Shape;65;p14"/>
          <p:cNvSpPr txBox="1">
            <a:spLocks noGrp="1"/>
          </p:cNvSpPr>
          <p:nvPr>
            <p:ph type="sldNum" idx="12"/>
          </p:nvPr>
        </p:nvSpPr>
        <p:spPr>
          <a:xfrm>
            <a:off x="80233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defTabSz="685800"/>
            <a:fld id="{00000000-1234-1234-1234-123412341234}" type="slidenum">
              <a:rPr lang="en-US" kern="1200" smtClean="0">
                <a:solidFill>
                  <a:srgbClr val="0F56DC"/>
                </a:solidFill>
              </a:rPr>
              <a:pPr defTabSz="685800"/>
              <a:t>‹#›</a:t>
            </a:fld>
            <a:endParaRPr lang="en-US" kern="1200">
              <a:solidFill>
                <a:srgbClr val="0F56DC"/>
              </a:solidFill>
            </a:endParaRPr>
          </a:p>
        </p:txBody>
      </p:sp>
    </p:spTree>
    <p:extLst>
      <p:ext uri="{BB962C8B-B14F-4D97-AF65-F5344CB8AC3E}">
        <p14:creationId xmlns:p14="http://schemas.microsoft.com/office/powerpoint/2010/main" val="1974762846"/>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Lst>
          </p:cNvPr>
          <p:cNvGrpSpPr/>
          <p:nvPr userDrawn="1"/>
        </p:nvGrpSpPr>
        <p:grpSpPr>
          <a:xfrm>
            <a:off x="0" y="0"/>
            <a:ext cx="9144000" cy="171450"/>
            <a:chOff x="0" y="0"/>
            <a:chExt cx="9144000" cy="171450"/>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4" name="Parallelogram 9">
              <a:extLst>
                <a:ext uri="{FF2B5EF4-FFF2-40B4-BE49-F238E27FC236}">
                  <a16:creationId xmlns:a16="http://schemas.microsoft.com/office/drawing/2014/main" id="{EA18C2A9-CD91-4656-D4FD-18B4B82E4B80}"/>
                </a:ext>
              </a:extLst>
            </p:cNvPr>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sp>
        <p:nvSpPr>
          <p:cNvPr id="7" name="Title 1"/>
          <p:cNvSpPr>
            <a:spLocks noGrp="1"/>
          </p:cNvSpPr>
          <p:nvPr userDrawn="1">
            <p:ph type="title"/>
          </p:nvPr>
        </p:nvSpPr>
        <p:spPr>
          <a:xfrm>
            <a:off x="457200" y="888208"/>
            <a:ext cx="8229600" cy="877022"/>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6"/>
            <a:ext cx="838200" cy="544438"/>
          </a:xfrm>
          <a:prstGeom prst="rect">
            <a:avLst/>
          </a:prstGeom>
        </p:spPr>
      </p:pic>
      <p:sp>
        <p:nvSpPr>
          <p:cNvPr id="2" name="Rectangle 1">
            <a:extLst>
              <a:ext uri="{FF2B5EF4-FFF2-40B4-BE49-F238E27FC236}">
                <a16:creationId xmlns:a16="http://schemas.microsoft.com/office/drawing/2014/main" id="{089C2412-9C72-F68A-C89E-1B2C31ECA9A5}"/>
              </a:ext>
            </a:extLst>
          </p:cNvPr>
          <p:cNvSpPr/>
          <p:nvPr userDrawn="1"/>
        </p:nvSpPr>
        <p:spPr>
          <a:xfrm>
            <a:off x="0" y="165100"/>
            <a:ext cx="9144000" cy="6858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Myriad Web Pro"/>
              <a:ea typeface="+mn-ea"/>
              <a:cs typeface="+mn-cs"/>
            </a:endParaRPr>
          </a:p>
        </p:txBody>
      </p:sp>
      <p:pic>
        <p:nvPicPr>
          <p:cNvPr id="5" name="Picture 4" descr="Graphical user interface, text, application&#10;&#10;Description automatically generated">
            <a:extLst>
              <a:ext uri="{FF2B5EF4-FFF2-40B4-BE49-F238E27FC236}">
                <a16:creationId xmlns:a16="http://schemas.microsoft.com/office/drawing/2014/main" id="{CA8CF4BB-8534-F92D-F388-F00364BC98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236581" y="4530957"/>
            <a:ext cx="838200" cy="544438"/>
          </a:xfrm>
          <a:prstGeom prst="rect">
            <a:avLst/>
          </a:prstGeom>
        </p:spPr>
      </p:pic>
    </p:spTree>
    <p:extLst>
      <p:ext uri="{BB962C8B-B14F-4D97-AF65-F5344CB8AC3E}">
        <p14:creationId xmlns:p14="http://schemas.microsoft.com/office/powerpoint/2010/main" val="929316597"/>
      </p:ext>
    </p:extLst>
  </p:cSld>
  <p:clrMapOvr>
    <a:masterClrMapping/>
  </p:clrMapOvr>
  <p:transition>
    <p:fade/>
  </p:transition>
  <p:hf hdr="0" ftr="0" dt="0"/>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1"/>
            <a:ext cx="8229600" cy="3316288"/>
          </a:xfrm>
        </p:spPr>
        <p:txBody>
          <a:bodyPr/>
          <a:lstStyle>
            <a:lvl1pPr marL="228594" indent="-228594">
              <a:buClr>
                <a:srgbClr val="003BC0"/>
              </a:buClr>
              <a:buFont typeface="Arial" panose="020B0604020202020204" pitchFamily="34" charset="0"/>
              <a:buChar char="•"/>
              <a:defRPr sz="2000" b="1">
                <a:solidFill>
                  <a:srgbClr val="1D1D1D"/>
                </a:solidFill>
              </a:defRPr>
            </a:lvl1pPr>
            <a:lvl2pPr marL="457189" indent="-171446">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5043949"/>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grpSp>
    </p:spTree>
    <p:extLst>
      <p:ext uri="{BB962C8B-B14F-4D97-AF65-F5344CB8AC3E}">
        <p14:creationId xmlns:p14="http://schemas.microsoft.com/office/powerpoint/2010/main" val="1187979783"/>
      </p:ext>
    </p:extLst>
  </p:cSld>
  <p:clrMapOvr>
    <a:masterClrMapping/>
  </p:clrMapOvr>
  <p:transition>
    <p:fade/>
  </p:transition>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DATA SLIDE">
    <p:spTree>
      <p:nvGrpSpPr>
        <p:cNvPr id="1" name=""/>
        <p:cNvGrpSpPr/>
        <p:nvPr/>
      </p:nvGrpSpPr>
      <p:grpSpPr>
        <a:xfrm>
          <a:off x="0" y="0"/>
          <a:ext cx="0" cy="0"/>
          <a:chOff x="0" y="0"/>
          <a:chExt cx="0" cy="0"/>
        </a:xfrm>
      </p:grpSpPr>
      <p:grpSp>
        <p:nvGrpSpPr>
          <p:cNvPr id="7" name="Group 6"/>
          <p:cNvGrpSpPr/>
          <p:nvPr userDrawn="1"/>
        </p:nvGrpSpPr>
        <p:grpSpPr>
          <a:xfrm>
            <a:off x="0" y="5052830"/>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0F56DC"/>
                </a:solidFill>
                <a:effectLst/>
                <a:uLnTx/>
                <a:uFillTx/>
                <a:latin typeface="Myriad Web Pro"/>
                <a:ea typeface="+mn-ea"/>
                <a:cs typeface="+mn-cs"/>
              </a:endParaRPr>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0F56DC"/>
                </a:solidFill>
                <a:effectLst/>
                <a:uLnTx/>
                <a:uFillTx/>
                <a:latin typeface="Myriad Web Pro"/>
                <a:ea typeface="+mn-ea"/>
                <a:cs typeface="+mn-cs"/>
              </a:endParaRPr>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0F56DC"/>
                </a:solidFill>
                <a:effectLst/>
                <a:uLnTx/>
                <a:uFillTx/>
                <a:latin typeface="Myriad Web Pro"/>
                <a:ea typeface="+mn-ea"/>
                <a:cs typeface="+mn-cs"/>
              </a:endParaRPr>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0F56DC"/>
                </a:solidFill>
                <a:effectLst/>
                <a:uLnTx/>
                <a:uFillTx/>
                <a:latin typeface="Myriad Web Pro"/>
                <a:ea typeface="+mn-ea"/>
                <a:cs typeface="+mn-cs"/>
              </a:endParaRPr>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0F56DC"/>
                </a:solidFill>
                <a:effectLst/>
                <a:uLnTx/>
                <a:uFillTx/>
                <a:latin typeface="Myriad Web Pro"/>
                <a:ea typeface="+mn-ea"/>
                <a:cs typeface="+mn-cs"/>
              </a:endParaRPr>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0F56DC"/>
                </a:solidFill>
                <a:effectLst/>
                <a:uLnTx/>
                <a:uFillTx/>
                <a:latin typeface="Myriad Web Pro"/>
                <a:ea typeface="+mn-ea"/>
                <a:cs typeface="+mn-cs"/>
              </a:endParaRPr>
            </a:p>
          </p:txBody>
        </p:sp>
      </p:grpSp>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457200" y="1158875"/>
            <a:ext cx="8229600" cy="3341688"/>
          </a:xfrm>
        </p:spPr>
        <p:txBody>
          <a:bodyPr/>
          <a:lstStyle>
            <a:lvl1pPr marL="342884" indent="-342884">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7628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62410" y="284774"/>
            <a:ext cx="8224500" cy="754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3800"/>
              <a:buFont typeface="Calibri"/>
              <a:buNone/>
              <a:defRPr sz="3800" b="1"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14"/>
          <p:cNvSpPr txBox="1">
            <a:spLocks noGrp="1"/>
          </p:cNvSpPr>
          <p:nvPr>
            <p:ph type="body" idx="1"/>
          </p:nvPr>
        </p:nvSpPr>
        <p:spPr>
          <a:xfrm>
            <a:off x="462410" y="864832"/>
            <a:ext cx="8224500" cy="3775500"/>
          </a:xfrm>
          <a:prstGeom prst="rect">
            <a:avLst/>
          </a:prstGeom>
          <a:noFill/>
          <a:ln>
            <a:noFill/>
          </a:ln>
        </p:spPr>
        <p:txBody>
          <a:bodyPr spcFirstLastPara="1" wrap="square" lIns="91425" tIns="91425" rIns="91425" bIns="91425" anchor="t" anchorCtr="0"/>
          <a:lstStyle>
            <a:lvl1pPr marL="457178" marR="0" lvl="0" indent="-419080" algn="l" rtl="0">
              <a:lnSpc>
                <a:spcPct val="106666"/>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1pPr>
            <a:lvl2pPr marL="914355" marR="0" lvl="1" indent="-380981"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532" marR="0" lvl="2" indent="-355582"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709" marR="0" lvl="3" indent="-330184"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5886" marR="0" lvl="4" indent="-317484"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064" marR="0" lvl="5" indent="-355582"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240" marR="0" lvl="6" indent="-355582"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418" marR="0" lvl="7" indent="-355582"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595" marR="0" lvl="8" indent="-355582"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14"/>
          <p:cNvSpPr txBox="1">
            <a:spLocks noGrp="1"/>
          </p:cNvSpPr>
          <p:nvPr>
            <p:ph type="dt" idx="10"/>
          </p:nvPr>
        </p:nvSpPr>
        <p:spPr>
          <a:xfrm>
            <a:off x="462410" y="4855225"/>
            <a:ext cx="781500" cy="199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59595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defTabSz="685800"/>
            <a:endParaRPr lang="en-US" kern="1200"/>
          </a:p>
        </p:txBody>
      </p:sp>
      <p:sp>
        <p:nvSpPr>
          <p:cNvPr id="64" name="Google Shape;64;p14"/>
          <p:cNvSpPr txBox="1">
            <a:spLocks noGrp="1"/>
          </p:cNvSpPr>
          <p:nvPr>
            <p:ph type="ftr" idx="11"/>
          </p:nvPr>
        </p:nvSpPr>
        <p:spPr>
          <a:xfrm>
            <a:off x="2409744" y="4855226"/>
            <a:ext cx="3610200" cy="186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59595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defTabSz="685800"/>
            <a:endParaRPr lang="en-US" kern="1200"/>
          </a:p>
        </p:txBody>
      </p:sp>
      <p:sp>
        <p:nvSpPr>
          <p:cNvPr id="65" name="Google Shape;65;p14"/>
          <p:cNvSpPr txBox="1">
            <a:spLocks noGrp="1"/>
          </p:cNvSpPr>
          <p:nvPr>
            <p:ph type="sldNum" idx="12"/>
          </p:nvPr>
        </p:nvSpPr>
        <p:spPr>
          <a:xfrm>
            <a:off x="80233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defTabSz="685800"/>
            <a:fld id="{00000000-1234-1234-1234-123412341234}" type="slidenum">
              <a:rPr lang="en-US" kern="1200" smtClean="0">
                <a:solidFill>
                  <a:srgbClr val="0F56DC"/>
                </a:solidFill>
              </a:rPr>
              <a:pPr defTabSz="685800"/>
              <a:t>‹#›</a:t>
            </a:fld>
            <a:endParaRPr lang="en-US" kern="1200">
              <a:solidFill>
                <a:srgbClr val="0F56DC"/>
              </a:solidFill>
            </a:endParaRPr>
          </a:p>
        </p:txBody>
      </p:sp>
    </p:spTree>
    <p:extLst>
      <p:ext uri="{BB962C8B-B14F-4D97-AF65-F5344CB8AC3E}">
        <p14:creationId xmlns:p14="http://schemas.microsoft.com/office/powerpoint/2010/main" val="4181143729"/>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_TITLE_CDC_alt_header">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Lst>
          </p:cNvPr>
          <p:cNvGrpSpPr/>
          <p:nvPr userDrawn="1"/>
        </p:nvGrpSpPr>
        <p:grpSpPr>
          <a:xfrm>
            <a:off x="0" y="0"/>
            <a:ext cx="9144000" cy="171450"/>
            <a:chOff x="0" y="0"/>
            <a:chExt cx="9144000" cy="171450"/>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4" name="Parallelogram 9">
              <a:extLst>
                <a:ext uri="{FF2B5EF4-FFF2-40B4-BE49-F238E27FC236}">
                  <a16:creationId xmlns:a16="http://schemas.microsoft.com/office/drawing/2014/main" id="{EA18C2A9-CD91-4656-D4FD-18B4B82E4B80}"/>
                </a:ext>
              </a:extLst>
            </p:cNvPr>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sp>
        <p:nvSpPr>
          <p:cNvPr id="7" name="Title 1"/>
          <p:cNvSpPr>
            <a:spLocks noGrp="1"/>
          </p:cNvSpPr>
          <p:nvPr userDrawn="1">
            <p:ph type="title"/>
          </p:nvPr>
        </p:nvSpPr>
        <p:spPr>
          <a:xfrm>
            <a:off x="457200" y="888207"/>
            <a:ext cx="8229600" cy="877022"/>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6"/>
            <a:ext cx="838200" cy="544438"/>
          </a:xfrm>
          <a:prstGeom prst="rect">
            <a:avLst/>
          </a:prstGeom>
        </p:spPr>
      </p:pic>
      <p:sp>
        <p:nvSpPr>
          <p:cNvPr id="2" name="Rectangle 1">
            <a:extLst>
              <a:ext uri="{FF2B5EF4-FFF2-40B4-BE49-F238E27FC236}">
                <a16:creationId xmlns:a16="http://schemas.microsoft.com/office/drawing/2014/main" id="{089C2412-9C72-F68A-C89E-1B2C31ECA9A5}"/>
              </a:ext>
            </a:extLst>
          </p:cNvPr>
          <p:cNvSpPr/>
          <p:nvPr userDrawn="1"/>
        </p:nvSpPr>
        <p:spPr>
          <a:xfrm>
            <a:off x="0" y="165100"/>
            <a:ext cx="9144000" cy="6858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Myriad Web Pro"/>
              <a:ea typeface="+mn-ea"/>
              <a:cs typeface="+mn-cs"/>
            </a:endParaRPr>
          </a:p>
        </p:txBody>
      </p:sp>
      <p:pic>
        <p:nvPicPr>
          <p:cNvPr id="5" name="Picture 4" descr="Graphical user interface, text, application&#10;&#10;Description automatically generated">
            <a:extLst>
              <a:ext uri="{FF2B5EF4-FFF2-40B4-BE49-F238E27FC236}">
                <a16:creationId xmlns:a16="http://schemas.microsoft.com/office/drawing/2014/main" id="{CA8CF4BB-8534-F92D-F388-F00364BC98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236581" y="4530956"/>
            <a:ext cx="838200" cy="544438"/>
          </a:xfrm>
          <a:prstGeom prst="rect">
            <a:avLst/>
          </a:prstGeom>
        </p:spPr>
      </p:pic>
    </p:spTree>
    <p:extLst>
      <p:ext uri="{BB962C8B-B14F-4D97-AF65-F5344CB8AC3E}">
        <p14:creationId xmlns:p14="http://schemas.microsoft.com/office/powerpoint/2010/main" val="933336349"/>
      </p:ext>
    </p:extLst>
  </p:cSld>
  <p:clrMapOvr>
    <a:masterClrMapping/>
  </p:clrMapOvr>
  <p:transition>
    <p:fade/>
  </p:transition>
  <p:hf hdr="0" ftr="0" dt="0"/>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DF737-29C0-EBC8-5985-F6ACCBC630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BD9D74-40CE-C6A0-623A-D91AA56BF4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8B32A9-C331-8D88-ADAC-88F416266787}"/>
              </a:ext>
            </a:extLst>
          </p:cNvPr>
          <p:cNvSpPr>
            <a:spLocks noGrp="1"/>
          </p:cNvSpPr>
          <p:nvPr>
            <p:ph type="dt" sz="half" idx="10"/>
          </p:nvPr>
        </p:nvSpPr>
        <p:spPr/>
        <p:txBody>
          <a:bodyPr/>
          <a:lstStyle/>
          <a:p>
            <a:pPr defTabSz="685800">
              <a:buClrTx/>
            </a:pPr>
            <a:fld id="{34F8957E-4594-4BD2-83A7-AAFE2C97DA98}" type="datetimeFigureOut">
              <a:rPr lang="en-US" sz="1350" kern="1200" smtClean="0">
                <a:solidFill>
                  <a:srgbClr val="0F56DC"/>
                </a:solidFill>
                <a:latin typeface="Myriad Web Pro"/>
                <a:ea typeface="+mn-ea"/>
                <a:cs typeface="+mn-cs"/>
              </a:rPr>
              <a:pPr defTabSz="685800">
                <a:buClrTx/>
              </a:pPr>
              <a:t>6/6/2024</a:t>
            </a:fld>
            <a:endParaRPr lang="en-US" sz="1350" kern="1200">
              <a:solidFill>
                <a:srgbClr val="0F56DC"/>
              </a:solidFill>
              <a:latin typeface="Myriad Web Pro"/>
              <a:ea typeface="+mn-ea"/>
              <a:cs typeface="+mn-cs"/>
            </a:endParaRPr>
          </a:p>
        </p:txBody>
      </p:sp>
      <p:sp>
        <p:nvSpPr>
          <p:cNvPr id="5" name="Footer Placeholder 4">
            <a:extLst>
              <a:ext uri="{FF2B5EF4-FFF2-40B4-BE49-F238E27FC236}">
                <a16:creationId xmlns:a16="http://schemas.microsoft.com/office/drawing/2014/main" id="{DB35B114-20D7-5BA7-A9FF-F734B9605D3F}"/>
              </a:ext>
            </a:extLst>
          </p:cNvPr>
          <p:cNvSpPr>
            <a:spLocks noGrp="1"/>
          </p:cNvSpPr>
          <p:nvPr>
            <p:ph type="ftr" sz="quarter" idx="11"/>
          </p:nvPr>
        </p:nvSpPr>
        <p:spPr/>
        <p:txBody>
          <a:bodyPr/>
          <a:lstStyle/>
          <a:p>
            <a:pPr defTabSz="685800">
              <a:buClrTx/>
            </a:pPr>
            <a:endParaRPr lang="en-US" sz="1350" kern="1200">
              <a:solidFill>
                <a:srgbClr val="0F56DC"/>
              </a:solidFill>
              <a:latin typeface="Myriad Web Pro"/>
              <a:ea typeface="+mn-ea"/>
              <a:cs typeface="+mn-cs"/>
            </a:endParaRPr>
          </a:p>
        </p:txBody>
      </p:sp>
      <p:sp>
        <p:nvSpPr>
          <p:cNvPr id="6" name="Slide Number Placeholder 5">
            <a:extLst>
              <a:ext uri="{FF2B5EF4-FFF2-40B4-BE49-F238E27FC236}">
                <a16:creationId xmlns:a16="http://schemas.microsoft.com/office/drawing/2014/main" id="{0ABABB0C-DFF9-D5A0-4C17-12FD558FE49B}"/>
              </a:ext>
            </a:extLst>
          </p:cNvPr>
          <p:cNvSpPr>
            <a:spLocks noGrp="1"/>
          </p:cNvSpPr>
          <p:nvPr>
            <p:ph type="sldNum" sz="quarter" idx="12"/>
          </p:nvPr>
        </p:nvSpPr>
        <p:spPr/>
        <p:txBody>
          <a:bodyPr/>
          <a:lstStyle/>
          <a:p>
            <a:pPr defTabSz="685800">
              <a:buClrTx/>
            </a:pPr>
            <a:fld id="{EF7BEE61-19BF-4C23-92C2-230ED20FEEC2}" type="slidenum">
              <a:rPr lang="en-US" sz="1350" kern="1200" smtClean="0">
                <a:solidFill>
                  <a:srgbClr val="0F56DC"/>
                </a:solidFill>
                <a:latin typeface="Myriad Web Pro"/>
                <a:ea typeface="+mn-ea"/>
                <a:cs typeface="+mn-cs"/>
              </a:rPr>
              <a:pPr defTabSz="685800">
                <a:buClrTx/>
              </a:pPr>
              <a:t>‹#›</a:t>
            </a:fld>
            <a:endParaRPr lang="en-US" sz="1350" kern="1200">
              <a:solidFill>
                <a:srgbClr val="0F56DC"/>
              </a:solidFill>
              <a:latin typeface="Myriad Web Pro"/>
              <a:ea typeface="+mn-ea"/>
              <a:cs typeface="+mn-cs"/>
            </a:endParaRPr>
          </a:p>
        </p:txBody>
      </p:sp>
    </p:spTree>
    <p:extLst>
      <p:ext uri="{BB962C8B-B14F-4D97-AF65-F5344CB8AC3E}">
        <p14:creationId xmlns:p14="http://schemas.microsoft.com/office/powerpoint/2010/main" val="679161253"/>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8B9B92"/>
                </a:solidFill>
                <a:effectLst/>
                <a:latin typeface="Calibri" pitchFamily="34" charset="0"/>
              </a:defRPr>
            </a:lvl1pPr>
          </a:lstStyle>
          <a:p>
            <a:endParaRPr lang="en-US"/>
          </a:p>
        </p:txBody>
      </p:sp>
      <p:sp>
        <p:nvSpPr>
          <p:cNvPr id="3" name="Content Placeholder 2"/>
          <p:cNvSpPr>
            <a:spLocks noGrp="1"/>
          </p:cNvSpPr>
          <p:nvPr>
            <p:ph idx="1"/>
          </p:nvPr>
        </p:nvSpPr>
        <p:spPr>
          <a:xfrm>
            <a:off x="457202" y="1200151"/>
            <a:ext cx="3879669" cy="3143250"/>
          </a:xfrm>
          <a:prstGeom prst="rect">
            <a:avLst/>
          </a:prstGeom>
        </p:spPr>
        <p:txBody>
          <a:bodyPr/>
          <a:lstStyle>
            <a:lvl1pPr marL="342830" indent="-34283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805" indent="-285694">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3" y="1200151"/>
            <a:ext cx="3879669" cy="3143250"/>
          </a:xfrm>
          <a:prstGeom prst="rect">
            <a:avLst/>
          </a:prstGeom>
        </p:spPr>
        <p:txBody>
          <a:bodyPr/>
          <a:lstStyle>
            <a:lvl1pPr marL="342830" indent="-34283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805" indent="-285694">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1906595551"/>
      </p:ext>
    </p:extLst>
  </p:cSld>
  <p:clrMapOvr>
    <a:masterClrMapping/>
  </p:clrMapOvr>
  <p:transition>
    <p:fade/>
  </p:transition>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8B9B92"/>
                </a:solidFill>
                <a:effectLst/>
                <a:latin typeface="Calibri" pitchFamily="34" charset="0"/>
              </a:defRPr>
            </a:lvl1pPr>
          </a:lstStyle>
          <a:p>
            <a:endParaRPr lang="en-US"/>
          </a:p>
        </p:txBody>
      </p:sp>
      <p:sp>
        <p:nvSpPr>
          <p:cNvPr id="3" name="Content Placeholder 2"/>
          <p:cNvSpPr>
            <a:spLocks noGrp="1"/>
          </p:cNvSpPr>
          <p:nvPr>
            <p:ph idx="1"/>
          </p:nvPr>
        </p:nvSpPr>
        <p:spPr>
          <a:xfrm>
            <a:off x="457202" y="1200151"/>
            <a:ext cx="3879669" cy="3143250"/>
          </a:xfrm>
          <a:prstGeom prst="rect">
            <a:avLst/>
          </a:prstGeom>
        </p:spPr>
        <p:txBody>
          <a:bodyPr/>
          <a:lstStyle>
            <a:lvl1pPr marL="342839" indent="-342839">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823" indent="-285701">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3" y="1200151"/>
            <a:ext cx="3879669" cy="3143250"/>
          </a:xfrm>
          <a:prstGeom prst="rect">
            <a:avLst/>
          </a:prstGeom>
        </p:spPr>
        <p:txBody>
          <a:bodyPr/>
          <a:lstStyle>
            <a:lvl1pPr marL="342839" indent="-342839">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823" indent="-285701">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4182335149"/>
      </p:ext>
    </p:extLst>
  </p:cSld>
  <p:clrMapOvr>
    <a:masterClrMapping/>
  </p:clrMapOvr>
  <p:transition>
    <p:fade/>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42"/>
        <p:cNvGrpSpPr/>
        <p:nvPr/>
      </p:nvGrpSpPr>
      <p:grpSpPr>
        <a:xfrm>
          <a:off x="0" y="0"/>
          <a:ext cx="0" cy="0"/>
          <a:chOff x="0" y="0"/>
          <a:chExt cx="0" cy="0"/>
        </a:xfrm>
      </p:grpSpPr>
      <p:sp>
        <p:nvSpPr>
          <p:cNvPr id="243" name="Google Shape;243;g2da1dedc366_0_2237"/>
          <p:cNvSpPr txBox="1">
            <a:spLocks noGrp="1"/>
          </p:cNvSpPr>
          <p:nvPr>
            <p:ph type="title"/>
          </p:nvPr>
        </p:nvSpPr>
        <p:spPr>
          <a:xfrm>
            <a:off x="369857" y="888511"/>
            <a:ext cx="4866300" cy="8214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4" name="Google Shape;244;g2da1dedc366_0_2237"/>
          <p:cNvSpPr txBox="1">
            <a:spLocks noGrp="1"/>
          </p:cNvSpPr>
          <p:nvPr>
            <p:ph type="body" idx="1"/>
          </p:nvPr>
        </p:nvSpPr>
        <p:spPr>
          <a:xfrm>
            <a:off x="369857" y="1840400"/>
            <a:ext cx="4866300" cy="22098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45" name="Google Shape;245;g2da1dedc366_0_2237"/>
          <p:cNvPicPr preferRelativeResize="0"/>
          <p:nvPr/>
        </p:nvPicPr>
        <p:blipFill rotWithShape="1">
          <a:blip r:embed="rId2">
            <a:alphaModFix/>
          </a:blip>
          <a:srcRect/>
          <a:stretch/>
        </p:blipFill>
        <p:spPr>
          <a:xfrm>
            <a:off x="2286" y="0"/>
            <a:ext cx="9141715" cy="419431"/>
          </a:xfrm>
          <a:prstGeom prst="rect">
            <a:avLst/>
          </a:prstGeom>
          <a:noFill/>
          <a:ln>
            <a:noFill/>
          </a:ln>
        </p:spPr>
      </p:pic>
      <p:sp>
        <p:nvSpPr>
          <p:cNvPr id="246" name="Google Shape;246;g2da1dedc366_0_2237"/>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pic>
        <p:nvPicPr>
          <p:cNvPr id="247" name="Google Shape;247;g2da1dedc366_0_2237"/>
          <p:cNvPicPr preferRelativeResize="0"/>
          <p:nvPr/>
        </p:nvPicPr>
        <p:blipFill rotWithShape="1">
          <a:blip r:embed="rId3">
            <a:alphaModFix/>
          </a:blip>
          <a:srcRect/>
          <a:stretch/>
        </p:blipFill>
        <p:spPr>
          <a:xfrm>
            <a:off x="8524118" y="4503353"/>
            <a:ext cx="478631" cy="535781"/>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sp>
        <p:nvSpPr>
          <p:cNvPr id="7" name="Title 1"/>
          <p:cNvSpPr>
            <a:spLocks noGrp="1"/>
          </p:cNvSpPr>
          <p:nvPr userDrawn="1">
            <p:ph type="title"/>
          </p:nvPr>
        </p:nvSpPr>
        <p:spPr>
          <a:xfrm>
            <a:off x="457200" y="888207"/>
            <a:ext cx="8229600" cy="877022"/>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6"/>
            <a:ext cx="838200" cy="544438"/>
          </a:xfrm>
          <a:prstGeom prst="rect">
            <a:avLst/>
          </a:prstGeom>
        </p:spPr>
      </p:pic>
    </p:spTree>
    <p:extLst>
      <p:ext uri="{BB962C8B-B14F-4D97-AF65-F5344CB8AC3E}">
        <p14:creationId xmlns:p14="http://schemas.microsoft.com/office/powerpoint/2010/main" val="2893039099"/>
      </p:ext>
    </p:extLst>
  </p:cSld>
  <p:clrMapOvr>
    <a:masterClrMapping/>
  </p:clrMapOvr>
  <p:transition>
    <p:fade/>
  </p:transition>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Lst>
          </p:cNvPr>
          <p:cNvGrpSpPr/>
          <p:nvPr userDrawn="1"/>
        </p:nvGrpSpPr>
        <p:grpSpPr>
          <a:xfrm>
            <a:off x="0" y="0"/>
            <a:ext cx="9144000" cy="869146"/>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57EE0707-A628-935A-CECC-70626B3FA8FC}"/>
                </a:ext>
              </a:extLst>
            </p:cNvPr>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Parallelogram 11">
                <a:extLst>
                  <a:ext uri="{FF2B5EF4-FFF2-40B4-BE49-F238E27FC236}">
                    <a16:creationId xmlns:a16="http://schemas.microsoft.com/office/drawing/2014/main" id="{91CB8924-C83A-F743-E7B7-6A26681D7283}"/>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Parallelogram 12">
                <a:extLst>
                  <a:ext uri="{FF2B5EF4-FFF2-40B4-BE49-F238E27FC236}">
                    <a16:creationId xmlns:a16="http://schemas.microsoft.com/office/drawing/2014/main" id="{352A5B8C-A481-8BA7-8E13-68A6747B9BF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Parallelogram 13">
                <a:extLst>
                  <a:ext uri="{FF2B5EF4-FFF2-40B4-BE49-F238E27FC236}">
                    <a16:creationId xmlns:a16="http://schemas.microsoft.com/office/drawing/2014/main" id="{DAB573E3-591C-13FE-7262-EA1F1564CB36}"/>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Parallelogram 14">
                <a:extLst>
                  <a:ext uri="{FF2B5EF4-FFF2-40B4-BE49-F238E27FC236}">
                    <a16:creationId xmlns:a16="http://schemas.microsoft.com/office/drawing/2014/main" id="{C0A06E43-B1E2-116B-6C8D-8AE5C97FA5CC}"/>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sp>
        <p:nvSpPr>
          <p:cNvPr id="7" name="Title 1"/>
          <p:cNvSpPr>
            <a:spLocks noGrp="1"/>
          </p:cNvSpPr>
          <p:nvPr userDrawn="1">
            <p:ph type="title"/>
          </p:nvPr>
        </p:nvSpPr>
        <p:spPr>
          <a:xfrm>
            <a:off x="457200" y="888207"/>
            <a:ext cx="8229600" cy="877022"/>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2" name="Picture 1" descr="Graphical user interface, text, application&#10;&#10;Description automatically generated">
            <a:extLst>
              <a:ext uri="{FF2B5EF4-FFF2-40B4-BE49-F238E27FC236}">
                <a16:creationId xmlns:a16="http://schemas.microsoft.com/office/drawing/2014/main" id="{4E39FFFF-C774-97B8-69C4-310FAF71A23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7184462" y="163368"/>
            <a:ext cx="838200" cy="544438"/>
          </a:xfrm>
          <a:prstGeom prst="rect">
            <a:avLst/>
          </a:prstGeom>
        </p:spPr>
      </p:pic>
      <p:pic>
        <p:nvPicPr>
          <p:cNvPr id="5" name="Picture 4" descr="A black and white sign&#10;&#10;Description automatically generated with medium confidence">
            <a:extLst>
              <a:ext uri="{FF2B5EF4-FFF2-40B4-BE49-F238E27FC236}">
                <a16:creationId xmlns:a16="http://schemas.microsoft.com/office/drawing/2014/main" id="{215F3BEF-D3CB-A296-5B47-851ADE98EE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45885" y="306609"/>
            <a:ext cx="781090" cy="239492"/>
          </a:xfrm>
          <a:prstGeom prst="rect">
            <a:avLst/>
          </a:prstGeom>
        </p:spPr>
      </p:pic>
    </p:spTree>
    <p:extLst>
      <p:ext uri="{BB962C8B-B14F-4D97-AF65-F5344CB8AC3E}">
        <p14:creationId xmlns:p14="http://schemas.microsoft.com/office/powerpoint/2010/main" val="2875086976"/>
      </p:ext>
    </p:extLst>
  </p:cSld>
  <p:clrMapOvr>
    <a:masterClrMapping/>
  </p:clrMapOvr>
  <p:transition>
    <p:fade/>
  </p:transition>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74244508"/>
      </p:ext>
    </p:extLst>
  </p:cSld>
  <p:clrMapOvr>
    <a:masterClrMapping/>
  </p:clrMapOvr>
  <p:transition>
    <p:fade/>
  </p:transition>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t" anchorCtr="0"/>
          <a:lstStyle>
            <a:lvl1pPr algn="l">
              <a:lnSpc>
                <a:spcPts val="3000"/>
              </a:lnSpc>
              <a:defRPr sz="2800"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1" y="1358901"/>
            <a:ext cx="3889375" cy="3316288"/>
          </a:xfrm>
        </p:spPr>
        <p:txBody>
          <a:bodyPr/>
          <a:lstStyle>
            <a:lvl1pPr marL="228594" indent="-228594">
              <a:buClr>
                <a:srgbClr val="003BC0"/>
              </a:buClr>
              <a:buFont typeface="Arial" panose="020B0604020202020204" pitchFamily="34" charset="0"/>
              <a:buChar char="•"/>
              <a:defRPr sz="2000" b="1">
                <a:solidFill>
                  <a:srgbClr val="1D1D1D"/>
                </a:solidFill>
              </a:defRPr>
            </a:lvl1pPr>
            <a:lvl2pPr marL="457189" indent="-171446">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6" y="1358901"/>
            <a:ext cx="3889375" cy="3316288"/>
          </a:xfrm>
        </p:spPr>
        <p:txBody>
          <a:bodyPr/>
          <a:lstStyle>
            <a:lvl1pPr marL="228594" indent="-228594">
              <a:buClr>
                <a:srgbClr val="0033A1"/>
              </a:buClr>
              <a:buFont typeface="Arial" panose="020B0604020202020204" pitchFamily="34" charset="0"/>
              <a:buChar char="•"/>
              <a:defRPr sz="2000" b="1">
                <a:solidFill>
                  <a:srgbClr val="1D1D1D"/>
                </a:solidFill>
              </a:defRPr>
            </a:lvl1pPr>
            <a:lvl2pPr marL="457189" indent="-171446">
              <a:buClr>
                <a:srgbClr val="005761"/>
              </a:buClr>
              <a:buFont typeface="Arial" panose="020B0604020202020204" pitchFamily="34" charset="0"/>
              <a:buChar char="-"/>
              <a:tabLst>
                <a:tab pos="285743"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5043949"/>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03448887"/>
      </p:ext>
    </p:extLst>
  </p:cSld>
  <p:clrMapOvr>
    <a:masterClrMapping/>
  </p:clrMapOvr>
  <p:transition>
    <p:fade/>
  </p:transition>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t" anchorCtr="0"/>
          <a:lstStyle>
            <a:lvl1pPr algn="l">
              <a:lnSpc>
                <a:spcPts val="3000"/>
              </a:lnSpc>
              <a:defRPr sz="2800"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1"/>
            <a:ext cx="8229600" cy="3316288"/>
          </a:xfrm>
        </p:spPr>
        <p:txBody>
          <a:bodyPr/>
          <a:lstStyle>
            <a:lvl1pPr marL="228594" indent="-228594">
              <a:buClr>
                <a:srgbClr val="003BC0"/>
              </a:buClr>
              <a:buFont typeface="Arial" panose="020B0604020202020204" pitchFamily="34" charset="0"/>
              <a:buChar char="•"/>
              <a:defRPr sz="2000" b="1">
                <a:solidFill>
                  <a:srgbClr val="1D1D1D"/>
                </a:solidFill>
              </a:defRPr>
            </a:lvl1pPr>
            <a:lvl2pPr marL="457189" indent="-171446">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5043949"/>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67463786"/>
      </p:ext>
    </p:extLst>
  </p:cSld>
  <p:clrMapOvr>
    <a:masterClrMapping/>
  </p:clrMapOvr>
  <p:transition>
    <p:fade/>
  </p:transition>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Lst>
          </p:cNvPr>
          <p:cNvGrpSpPr/>
          <p:nvPr userDrawn="1"/>
        </p:nvGrpSpPr>
        <p:grpSpPr>
          <a:xfrm>
            <a:off x="0" y="0"/>
            <a:ext cx="9144000" cy="869146"/>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9DF158DF-BAF5-68F6-78E1-1E179A3E0136}"/>
                </a:ext>
              </a:extLst>
            </p:cNvPr>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Parallelogram 24">
                <a:extLst>
                  <a:ext uri="{FF2B5EF4-FFF2-40B4-BE49-F238E27FC236}">
                    <a16:creationId xmlns:a16="http://schemas.microsoft.com/office/drawing/2014/main" id="{F6FA40E6-EF82-BF3D-A917-8B343EC59494}"/>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Parallelogram 25">
                <a:extLst>
                  <a:ext uri="{FF2B5EF4-FFF2-40B4-BE49-F238E27FC236}">
                    <a16:creationId xmlns:a16="http://schemas.microsoft.com/office/drawing/2014/main" id="{23549B84-60EC-73B4-5015-36EDBB01E4AA}"/>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Parallelogram 26">
                <a:extLst>
                  <a:ext uri="{FF2B5EF4-FFF2-40B4-BE49-F238E27FC236}">
                    <a16:creationId xmlns:a16="http://schemas.microsoft.com/office/drawing/2014/main" id="{5C53FF0A-86FC-1D88-9239-97955B1F770D}"/>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Parallelogram 27">
                <a:extLst>
                  <a:ext uri="{FF2B5EF4-FFF2-40B4-BE49-F238E27FC236}">
                    <a16:creationId xmlns:a16="http://schemas.microsoft.com/office/drawing/2014/main" id="{6AF49E4E-32CD-B60C-5A81-83D00D5ACF6D}"/>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432197" y="3870910"/>
            <a:ext cx="5829300" cy="319683"/>
          </a:xfrm>
          <a:prstGeom prst="rect">
            <a:avLst/>
          </a:prstGeom>
        </p:spPr>
        <p:txBody>
          <a:bodyPr anchor="b"/>
          <a:lstStyle>
            <a:lvl1pPr marL="0" indent="0" algn="l">
              <a:lnSpc>
                <a:spcPts val="1650"/>
              </a:lnSpc>
              <a:buNone/>
              <a:defRPr sz="1500" baseline="0">
                <a:solidFill>
                  <a:srgbClr val="000000"/>
                </a:solidFill>
                <a:latin typeface="Calibri"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98DAD436-F875-0284-57C5-8677D1B13921}"/>
              </a:ext>
            </a:extLst>
          </p:cNvPr>
          <p:cNvSpPr>
            <a:spLocks noGrp="1"/>
          </p:cNvSpPr>
          <p:nvPr>
            <p:ph type="title"/>
          </p:nvPr>
        </p:nvSpPr>
        <p:spPr>
          <a:xfrm>
            <a:off x="438150" y="3071179"/>
            <a:ext cx="7886700" cy="993775"/>
          </a:xfrm>
          <a:prstGeom prst="rect">
            <a:avLst/>
          </a:prstGeom>
        </p:spPr>
        <p:txBody>
          <a:bodyPr/>
          <a:lstStyle>
            <a:lvl1pPr algn="l">
              <a:defRPr sz="3600" b="1">
                <a:solidFill>
                  <a:srgbClr val="0057B7"/>
                </a:solidFill>
                <a:latin typeface="Calibri" panose="020F0502020204030204" pitchFamily="34" charset="0"/>
                <a:cs typeface="Calibri" panose="020F0502020204030204" pitchFamily="34" charset="0"/>
              </a:defRPr>
            </a:lvl1pPr>
          </a:lstStyle>
          <a:p>
            <a:endParaRPr lang="en-US"/>
          </a:p>
        </p:txBody>
      </p:sp>
      <p:grpSp>
        <p:nvGrpSpPr>
          <p:cNvPr id="4" name="Group 3">
            <a:extLst>
              <a:ext uri="{FF2B5EF4-FFF2-40B4-BE49-F238E27FC236}">
                <a16:creationId xmlns:a16="http://schemas.microsoft.com/office/drawing/2014/main" id="{F6E5637B-3F0C-2926-5B7D-F69F43A279AB}"/>
              </a:ext>
            </a:extLst>
          </p:cNvPr>
          <p:cNvGrpSpPr/>
          <p:nvPr userDrawn="1"/>
        </p:nvGrpSpPr>
        <p:grpSpPr>
          <a:xfrm>
            <a:off x="1" y="5043949"/>
            <a:ext cx="9144001" cy="106925"/>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6" name="Rectangle 20">
              <a:extLst>
                <a:ext uri="{FF2B5EF4-FFF2-40B4-BE49-F238E27FC236}">
                  <a16:creationId xmlns:a16="http://schemas.microsoft.com/office/drawing/2014/main" id="{8617F19E-1B06-5F6E-BC5F-B4999383D269}"/>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7" name="Rectangle 20">
              <a:extLst>
                <a:ext uri="{FF2B5EF4-FFF2-40B4-BE49-F238E27FC236}">
                  <a16:creationId xmlns:a16="http://schemas.microsoft.com/office/drawing/2014/main" id="{A43CC56B-482B-7088-88A1-9E73AE17CF36}"/>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8" name="Rectangle 20">
              <a:extLst>
                <a:ext uri="{FF2B5EF4-FFF2-40B4-BE49-F238E27FC236}">
                  <a16:creationId xmlns:a16="http://schemas.microsoft.com/office/drawing/2014/main" id="{CAD4BAC6-1B0A-39BB-6345-BC7EBD647837}"/>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299133772"/>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457200" y="1376680"/>
            <a:ext cx="8229600" cy="3132350"/>
          </a:xfrm>
        </p:spPr>
        <p:txBody>
          <a:bodyPr/>
          <a:lstStyle>
            <a:lvl1pPr marL="228594" indent="-228594">
              <a:lnSpc>
                <a:spcPts val="2200"/>
              </a:lnSpc>
              <a:buClr>
                <a:srgbClr val="003BC0"/>
              </a:buClr>
              <a:buFont typeface="Arial" panose="020B0604020202020204" pitchFamily="34" charset="0"/>
              <a:buChar char="•"/>
              <a:defRPr sz="2000" b="1">
                <a:solidFill>
                  <a:srgbClr val="1D1D1D"/>
                </a:solidFill>
              </a:defRPr>
            </a:lvl1pPr>
            <a:lvl2pPr marL="457189" indent="-169859">
              <a:lnSpc>
                <a:spcPts val="2000"/>
              </a:lnSpc>
              <a:buClr>
                <a:srgbClr val="005761"/>
              </a:buClr>
              <a:buFont typeface="Arial" panose="020B0604020202020204" pitchFamily="34" charset="0"/>
              <a:buChar char="-"/>
              <a:tabLst>
                <a:tab pos="40004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5043949"/>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37277072"/>
      </p:ext>
    </p:extLst>
  </p:cSld>
  <p:clrMapOvr>
    <a:masterClrMapping/>
  </p:clrMapOvr>
  <p:transition>
    <p:fade/>
  </p:transition>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1" y="1358901"/>
            <a:ext cx="3889375" cy="3316288"/>
          </a:xfrm>
        </p:spPr>
        <p:txBody>
          <a:bodyPr/>
          <a:lstStyle>
            <a:lvl1pPr marL="228594" indent="-228594">
              <a:buClr>
                <a:srgbClr val="003BC0"/>
              </a:buClr>
              <a:buFont typeface="Arial" panose="020B0604020202020204" pitchFamily="34" charset="0"/>
              <a:buChar char="•"/>
              <a:defRPr sz="2000" b="1">
                <a:solidFill>
                  <a:srgbClr val="1D1D1D"/>
                </a:solidFill>
              </a:defRPr>
            </a:lvl1pPr>
            <a:lvl2pPr marL="457189" indent="-171446">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6" y="1358901"/>
            <a:ext cx="3889375" cy="3316288"/>
          </a:xfrm>
        </p:spPr>
        <p:txBody>
          <a:bodyPr/>
          <a:lstStyle>
            <a:lvl1pPr marL="228594" indent="-228594">
              <a:buClr>
                <a:srgbClr val="0033A1"/>
              </a:buClr>
              <a:buFont typeface="Arial" panose="020B0604020202020204" pitchFamily="34" charset="0"/>
              <a:buChar char="•"/>
              <a:defRPr sz="2000" b="1">
                <a:solidFill>
                  <a:srgbClr val="1D1D1D"/>
                </a:solidFill>
              </a:defRPr>
            </a:lvl1pPr>
            <a:lvl2pPr marL="457189" indent="-171446">
              <a:buClr>
                <a:srgbClr val="005761"/>
              </a:buClr>
              <a:buFont typeface="Arial" panose="020B0604020202020204" pitchFamily="34" charset="0"/>
              <a:buChar char="-"/>
              <a:tabLst>
                <a:tab pos="285743"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5043949"/>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594018563"/>
      </p:ext>
    </p:extLst>
  </p:cSld>
  <p:clrMapOvr>
    <a:masterClrMapping/>
  </p:clrMapOvr>
  <p:transition>
    <p:fade/>
  </p:transition>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1"/>
            <a:ext cx="8229600" cy="3316288"/>
          </a:xfrm>
        </p:spPr>
        <p:txBody>
          <a:bodyPr/>
          <a:lstStyle>
            <a:lvl1pPr marL="228594" indent="-228594">
              <a:buClr>
                <a:srgbClr val="003BC0"/>
              </a:buClr>
              <a:buFont typeface="Arial" panose="020B0604020202020204" pitchFamily="34" charset="0"/>
              <a:buChar char="•"/>
              <a:defRPr sz="2000" b="1">
                <a:solidFill>
                  <a:srgbClr val="1D1D1D"/>
                </a:solidFill>
              </a:defRPr>
            </a:lvl1pPr>
            <a:lvl2pPr marL="457189" indent="-171446">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5043949"/>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617974866"/>
      </p:ext>
    </p:extLst>
  </p:cSld>
  <p:clrMapOvr>
    <a:masterClrMapping/>
  </p:clrMapOvr>
  <p:transition>
    <p:fade/>
  </p:transition>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4274355"/>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sp>
        <p:nvSpPr>
          <p:cNvPr id="3" name="TextBox 2"/>
          <p:cNvSpPr txBox="1"/>
          <p:nvPr userDrawn="1"/>
        </p:nvSpPr>
        <p:spPr>
          <a:xfrm>
            <a:off x="127219" y="2746825"/>
            <a:ext cx="7594382" cy="138499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t>For more information, contact CDC</a:t>
            </a:r>
            <a:b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t>1-800-CDC-INFO (232-4636)</a:t>
            </a:r>
            <a:b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t>TTY:  1-888-232-6348    www.cdc.gov</a:t>
            </a:r>
            <a:b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t/>
            </a:r>
            <a:b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t/>
            </a:r>
            <a:b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t>The findings and conclusions in this report are those of the authors and do not necessarily represent the official position of the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27218" y="274639"/>
            <a:ext cx="8286750" cy="993775"/>
          </a:xfrm>
          <a:prstGeom prst="rect">
            <a:avLst/>
          </a:prstGeom>
        </p:spPr>
        <p:txBody>
          <a:bodyPr/>
          <a:lstStyle>
            <a:lvl1pPr algn="l">
              <a:defRPr sz="24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460" y="4427394"/>
            <a:ext cx="838200" cy="544438"/>
          </a:xfrm>
          <a:prstGeom prst="rect">
            <a:avLst/>
          </a:prstGeom>
        </p:spPr>
      </p:pic>
    </p:spTree>
    <p:extLst>
      <p:ext uri="{BB962C8B-B14F-4D97-AF65-F5344CB8AC3E}">
        <p14:creationId xmlns:p14="http://schemas.microsoft.com/office/powerpoint/2010/main" val="668364442"/>
      </p:ext>
    </p:extLst>
  </p:cSld>
  <p:clrMapOvr>
    <a:masterClrMapping/>
  </p:clrMapOvr>
  <p:transition>
    <p:fade/>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248"/>
        <p:cNvGrpSpPr/>
        <p:nvPr/>
      </p:nvGrpSpPr>
      <p:grpSpPr>
        <a:xfrm>
          <a:off x="0" y="0"/>
          <a:ext cx="0" cy="0"/>
          <a:chOff x="0" y="0"/>
          <a:chExt cx="0" cy="0"/>
        </a:xfrm>
      </p:grpSpPr>
      <p:sp>
        <p:nvSpPr>
          <p:cNvPr id="249" name="Google Shape;249;g2da1dedc366_0_2243"/>
          <p:cNvSpPr txBox="1">
            <a:spLocks noGrp="1"/>
          </p:cNvSpPr>
          <p:nvPr>
            <p:ph type="title"/>
          </p:nvPr>
        </p:nvSpPr>
        <p:spPr>
          <a:xfrm>
            <a:off x="369857" y="1615606"/>
            <a:ext cx="8467800" cy="805500"/>
          </a:xfrm>
          <a:prstGeom prst="rect">
            <a:avLst/>
          </a:prstGeom>
          <a:noFill/>
          <a:ln>
            <a:noFill/>
          </a:ln>
        </p:spPr>
        <p:txBody>
          <a:bodyPr spcFirstLastPara="1" wrap="square" lIns="68575" tIns="34275" rIns="68575" bIns="34275" anchor="ctr" anchorCtr="0">
            <a:normAutofit/>
          </a:bodyPr>
          <a:lstStyle>
            <a:lvl1pPr lvl="0" algn="l" rtl="0">
              <a:lnSpc>
                <a:spcPct val="91666"/>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250" name="Google Shape;250;g2da1dedc366_0_2243"/>
          <p:cNvPicPr preferRelativeResize="0"/>
          <p:nvPr/>
        </p:nvPicPr>
        <p:blipFill rotWithShape="1">
          <a:blip r:embed="rId2">
            <a:alphaModFix/>
          </a:blip>
          <a:srcRect/>
          <a:stretch/>
        </p:blipFill>
        <p:spPr>
          <a:xfrm>
            <a:off x="2286" y="0"/>
            <a:ext cx="9141715" cy="419431"/>
          </a:xfrm>
          <a:prstGeom prst="rect">
            <a:avLst/>
          </a:prstGeom>
          <a:noFill/>
          <a:ln>
            <a:noFill/>
          </a:ln>
        </p:spPr>
      </p:pic>
      <p:pic>
        <p:nvPicPr>
          <p:cNvPr id="251" name="Google Shape;251;g2da1dedc366_0_2243"/>
          <p:cNvPicPr preferRelativeResize="0"/>
          <p:nvPr/>
        </p:nvPicPr>
        <p:blipFill rotWithShape="1">
          <a:blip r:embed="rId3">
            <a:alphaModFix/>
          </a:blip>
          <a:srcRect/>
          <a:stretch/>
        </p:blipFill>
        <p:spPr>
          <a:xfrm>
            <a:off x="428625" y="2588084"/>
            <a:ext cx="8286750" cy="38100"/>
          </a:xfrm>
          <a:prstGeom prst="rect">
            <a:avLst/>
          </a:prstGeom>
          <a:noFill/>
          <a:ln>
            <a:noFill/>
          </a:ln>
        </p:spPr>
      </p:pic>
      <p:sp>
        <p:nvSpPr>
          <p:cNvPr id="252" name="Google Shape;252;g2da1dedc366_0_2243"/>
          <p:cNvSpPr txBox="1">
            <a:spLocks noGrp="1"/>
          </p:cNvSpPr>
          <p:nvPr>
            <p:ph type="subTitle" idx="1"/>
          </p:nvPr>
        </p:nvSpPr>
        <p:spPr>
          <a:xfrm>
            <a:off x="369857" y="2900307"/>
            <a:ext cx="4680900" cy="5910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53" name="Google Shape;253;g2da1dedc366_0_2243"/>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Lst>
          </p:cNvPr>
          <p:cNvGrpSpPr/>
          <p:nvPr userDrawn="1"/>
        </p:nvGrpSpPr>
        <p:grpSpPr>
          <a:xfrm>
            <a:off x="0" y="4274355"/>
            <a:ext cx="9144000" cy="869146"/>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C15464F-2DC0-02E4-5EBE-4271CBFCFE29}"/>
                </a:ext>
              </a:extLst>
            </p:cNvPr>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Parallelogram 7">
                <a:extLst>
                  <a:ext uri="{FF2B5EF4-FFF2-40B4-BE49-F238E27FC236}">
                    <a16:creationId xmlns:a16="http://schemas.microsoft.com/office/drawing/2014/main" id="{B86E1BC7-59E7-4F47-5FB3-C02246911E2C}"/>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Parallelogram 12">
                <a:extLst>
                  <a:ext uri="{FF2B5EF4-FFF2-40B4-BE49-F238E27FC236}">
                    <a16:creationId xmlns:a16="http://schemas.microsoft.com/office/drawing/2014/main" id="{1200FC31-8FC6-FF0D-B5D2-3AAF45711FE3}"/>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Parallelogram 18">
                <a:extLst>
                  <a:ext uri="{FF2B5EF4-FFF2-40B4-BE49-F238E27FC236}">
                    <a16:creationId xmlns:a16="http://schemas.microsoft.com/office/drawing/2014/main" id="{9E48511E-6721-466F-BC20-6BA94574094F}"/>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sp>
        <p:nvSpPr>
          <p:cNvPr id="2" name="TextBox 1">
            <a:extLst>
              <a:ext uri="{FF2B5EF4-FFF2-40B4-BE49-F238E27FC236}">
                <a16:creationId xmlns:a16="http://schemas.microsoft.com/office/drawing/2014/main" id="{63EC5AC4-5C0E-5ADA-63E1-68591A3C61BC}"/>
              </a:ext>
            </a:extLst>
          </p:cNvPr>
          <p:cNvSpPr txBox="1"/>
          <p:nvPr userDrawn="1"/>
        </p:nvSpPr>
        <p:spPr>
          <a:xfrm>
            <a:off x="127219" y="2746825"/>
            <a:ext cx="7594382" cy="138499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t>For more information, contact CDC/ATSDR</a:t>
            </a:r>
            <a:b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t>1-800-CDC-INFO (232-4636)</a:t>
            </a:r>
            <a:b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t>TTY:  1-888-232-6348    www.cdc.gov           www.atsdr.cdc.gov </a:t>
            </a:r>
            <a:b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t/>
            </a:r>
            <a:b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t/>
            </a:r>
            <a:b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t>The findings and conclusions in this report are those of the authors and do not necessarily represent the official position of the Centers for Disease Control and Prevention and the Agency for Toxic Substances and Disease Registry.</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27218" y="274639"/>
            <a:ext cx="8286750" cy="993775"/>
          </a:xfrm>
          <a:prstGeom prst="rect">
            <a:avLst/>
          </a:prstGeom>
        </p:spPr>
        <p:txBody>
          <a:bodyPr/>
          <a:lstStyle>
            <a:lvl1pPr algn="l">
              <a:defRPr sz="2400" b="1">
                <a:solidFill>
                  <a:srgbClr val="1E5AAA"/>
                </a:solidFill>
                <a:latin typeface="Calibri" panose="020F0502020204030204" pitchFamily="34" charset="0"/>
                <a:cs typeface="Calibri" panose="020F0502020204030204" pitchFamily="34" charset="0"/>
              </a:defRPr>
            </a:lvl1pPr>
          </a:lstStyle>
          <a:p>
            <a:endParaRPr lang="en-US"/>
          </a:p>
        </p:txBody>
      </p:sp>
      <p:pic>
        <p:nvPicPr>
          <p:cNvPr id="9" name="Picture 8" descr="Graphical user interface, text, application&#10;&#10;Description automatically generated">
            <a:extLst>
              <a:ext uri="{FF2B5EF4-FFF2-40B4-BE49-F238E27FC236}">
                <a16:creationId xmlns:a16="http://schemas.microsoft.com/office/drawing/2014/main" id="{42A424E5-EC2E-6C95-7E53-4B97888007D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7184462" y="4440401"/>
            <a:ext cx="838200" cy="544438"/>
          </a:xfrm>
          <a:prstGeom prst="rect">
            <a:avLst/>
          </a:prstGeom>
        </p:spPr>
      </p:pic>
      <p:pic>
        <p:nvPicPr>
          <p:cNvPr id="10" name="Picture 9" descr="A black and white sign&#10;&#10;Description automatically generated with medium confidence">
            <a:extLst>
              <a:ext uri="{FF2B5EF4-FFF2-40B4-BE49-F238E27FC236}">
                <a16:creationId xmlns:a16="http://schemas.microsoft.com/office/drawing/2014/main" id="{A913A7AB-3BD7-6D83-E156-20B20392C0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45885" y="4583641"/>
            <a:ext cx="781090" cy="239492"/>
          </a:xfrm>
          <a:prstGeom prst="rect">
            <a:avLst/>
          </a:prstGeom>
        </p:spPr>
      </p:pic>
    </p:spTree>
    <p:extLst>
      <p:ext uri="{BB962C8B-B14F-4D97-AF65-F5344CB8AC3E}">
        <p14:creationId xmlns:p14="http://schemas.microsoft.com/office/powerpoint/2010/main" val="347485515"/>
      </p:ext>
    </p:extLst>
  </p:cSld>
  <p:clrMapOvr>
    <a:masterClrMapping/>
  </p:clrMapOvr>
  <p:transition>
    <p:fade/>
  </p:transition>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5052830"/>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0F56DC"/>
                </a:solidFill>
                <a:effectLst/>
                <a:uLnTx/>
                <a:uFillTx/>
                <a:latin typeface="Calibri" panose="020F0502020204030204"/>
                <a:ea typeface="+mn-ea"/>
                <a:cs typeface="+mn-cs"/>
              </a:endParaRPr>
            </a:p>
          </p:txBody>
        </p:sp>
      </p:grpSp>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457200" y="1158875"/>
            <a:ext cx="8229600" cy="3341688"/>
          </a:xfrm>
        </p:spPr>
        <p:txBody>
          <a:bodyPr/>
          <a:lstStyle>
            <a:lvl1pPr marL="342884" indent="-342884">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7449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62410" y="284774"/>
            <a:ext cx="8224500" cy="754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3800"/>
              <a:buFont typeface="Calibri"/>
              <a:buNone/>
              <a:defRPr sz="3800" b="1"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14"/>
          <p:cNvSpPr txBox="1">
            <a:spLocks noGrp="1"/>
          </p:cNvSpPr>
          <p:nvPr>
            <p:ph type="body" idx="1"/>
          </p:nvPr>
        </p:nvSpPr>
        <p:spPr>
          <a:xfrm>
            <a:off x="462410" y="864832"/>
            <a:ext cx="8224500" cy="3775500"/>
          </a:xfrm>
          <a:prstGeom prst="rect">
            <a:avLst/>
          </a:prstGeom>
          <a:noFill/>
          <a:ln>
            <a:noFill/>
          </a:ln>
        </p:spPr>
        <p:txBody>
          <a:bodyPr spcFirstLastPara="1" wrap="square" lIns="91425" tIns="91425" rIns="91425" bIns="91425" anchor="t" anchorCtr="0"/>
          <a:lstStyle>
            <a:lvl1pPr marL="457178" marR="0" lvl="0" indent="-419080" algn="l" rtl="0">
              <a:lnSpc>
                <a:spcPct val="106666"/>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1pPr>
            <a:lvl2pPr marL="914355" marR="0" lvl="1" indent="-380981"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532" marR="0" lvl="2" indent="-355582"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709" marR="0" lvl="3" indent="-330184"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5886" marR="0" lvl="4" indent="-317484"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064" marR="0" lvl="5" indent="-355582"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240" marR="0" lvl="6" indent="-355582"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418" marR="0" lvl="7" indent="-355582"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595" marR="0" lvl="8" indent="-355582"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14"/>
          <p:cNvSpPr txBox="1">
            <a:spLocks noGrp="1"/>
          </p:cNvSpPr>
          <p:nvPr>
            <p:ph type="dt" idx="10"/>
          </p:nvPr>
        </p:nvSpPr>
        <p:spPr>
          <a:xfrm>
            <a:off x="462410" y="4855225"/>
            <a:ext cx="781500" cy="199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59595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defTabSz="685800"/>
            <a:endParaRPr lang="en-US" kern="1200"/>
          </a:p>
        </p:txBody>
      </p:sp>
      <p:sp>
        <p:nvSpPr>
          <p:cNvPr id="64" name="Google Shape;64;p14"/>
          <p:cNvSpPr txBox="1">
            <a:spLocks noGrp="1"/>
          </p:cNvSpPr>
          <p:nvPr>
            <p:ph type="ftr" idx="11"/>
          </p:nvPr>
        </p:nvSpPr>
        <p:spPr>
          <a:xfrm>
            <a:off x="2409744" y="4855226"/>
            <a:ext cx="3610200" cy="186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59595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defTabSz="685800"/>
            <a:endParaRPr lang="en-US" kern="1200"/>
          </a:p>
        </p:txBody>
      </p:sp>
      <p:sp>
        <p:nvSpPr>
          <p:cNvPr id="65" name="Google Shape;65;p14"/>
          <p:cNvSpPr txBox="1">
            <a:spLocks noGrp="1"/>
          </p:cNvSpPr>
          <p:nvPr>
            <p:ph type="sldNum" idx="12"/>
          </p:nvPr>
        </p:nvSpPr>
        <p:spPr>
          <a:xfrm>
            <a:off x="80233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defTabSz="685800"/>
            <a:fld id="{00000000-1234-1234-1234-123412341234}" type="slidenum">
              <a:rPr lang="en-US" kern="1200" smtClean="0">
                <a:solidFill>
                  <a:srgbClr val="0F56DC"/>
                </a:solidFill>
              </a:rPr>
              <a:pPr defTabSz="685800"/>
              <a:t>‹#›</a:t>
            </a:fld>
            <a:endParaRPr lang="en-US" kern="1200">
              <a:solidFill>
                <a:srgbClr val="0F56DC"/>
              </a:solidFill>
            </a:endParaRPr>
          </a:p>
        </p:txBody>
      </p:sp>
    </p:spTree>
    <p:extLst>
      <p:ext uri="{BB962C8B-B14F-4D97-AF65-F5344CB8AC3E}">
        <p14:creationId xmlns:p14="http://schemas.microsoft.com/office/powerpoint/2010/main" val="1926999174"/>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Lst>
          </p:cNvPr>
          <p:cNvGrpSpPr/>
          <p:nvPr userDrawn="1"/>
        </p:nvGrpSpPr>
        <p:grpSpPr>
          <a:xfrm>
            <a:off x="0" y="0"/>
            <a:ext cx="9144000" cy="171450"/>
            <a:chOff x="0" y="0"/>
            <a:chExt cx="9144000" cy="171450"/>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4" name="Parallelogram 9">
              <a:extLst>
                <a:ext uri="{FF2B5EF4-FFF2-40B4-BE49-F238E27FC236}">
                  <a16:creationId xmlns:a16="http://schemas.microsoft.com/office/drawing/2014/main" id="{EA18C2A9-CD91-4656-D4FD-18B4B82E4B80}"/>
                </a:ext>
              </a:extLst>
            </p:cNvPr>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7" name="Title 1"/>
          <p:cNvSpPr>
            <a:spLocks noGrp="1"/>
          </p:cNvSpPr>
          <p:nvPr userDrawn="1">
            <p:ph type="title"/>
          </p:nvPr>
        </p:nvSpPr>
        <p:spPr>
          <a:xfrm>
            <a:off x="457200" y="888207"/>
            <a:ext cx="8229600" cy="877022"/>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6"/>
            <a:ext cx="838200" cy="544438"/>
          </a:xfrm>
          <a:prstGeom prst="rect">
            <a:avLst/>
          </a:prstGeom>
        </p:spPr>
      </p:pic>
      <p:sp>
        <p:nvSpPr>
          <p:cNvPr id="2" name="Rectangle 1">
            <a:extLst>
              <a:ext uri="{FF2B5EF4-FFF2-40B4-BE49-F238E27FC236}">
                <a16:creationId xmlns:a16="http://schemas.microsoft.com/office/drawing/2014/main" id="{089C2412-9C72-F68A-C89E-1B2C31ECA9A5}"/>
              </a:ext>
            </a:extLst>
          </p:cNvPr>
          <p:cNvSpPr/>
          <p:nvPr userDrawn="1"/>
        </p:nvSpPr>
        <p:spPr>
          <a:xfrm>
            <a:off x="0" y="165100"/>
            <a:ext cx="9144000" cy="6858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Graphical user interface, text, application&#10;&#10;Description automatically generated">
            <a:extLst>
              <a:ext uri="{FF2B5EF4-FFF2-40B4-BE49-F238E27FC236}">
                <a16:creationId xmlns:a16="http://schemas.microsoft.com/office/drawing/2014/main" id="{CA8CF4BB-8534-F92D-F388-F00364BC98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236581" y="4530956"/>
            <a:ext cx="838200" cy="544438"/>
          </a:xfrm>
          <a:prstGeom prst="rect">
            <a:avLst/>
          </a:prstGeom>
        </p:spPr>
      </p:pic>
    </p:spTree>
    <p:extLst>
      <p:ext uri="{BB962C8B-B14F-4D97-AF65-F5344CB8AC3E}">
        <p14:creationId xmlns:p14="http://schemas.microsoft.com/office/powerpoint/2010/main" val="4180507942"/>
      </p:ext>
    </p:extLst>
  </p:cSld>
  <p:clrMapOvr>
    <a:masterClrMapping/>
  </p:clrMapOvr>
  <p:transition>
    <p:fade/>
  </p:transition>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DF737-29C0-EBC8-5985-F6ACCBC630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BD9D74-40CE-C6A0-623A-D91AA56BF4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8B32A9-C331-8D88-ADAC-88F416266787}"/>
              </a:ext>
            </a:extLst>
          </p:cNvPr>
          <p:cNvSpPr>
            <a:spLocks noGrp="1"/>
          </p:cNvSpPr>
          <p:nvPr>
            <p:ph type="dt" sz="half" idx="10"/>
          </p:nvPr>
        </p:nvSpPr>
        <p:spPr/>
        <p:txBody>
          <a:bodyPr/>
          <a:lstStyle/>
          <a:p>
            <a:pPr defTabSz="685800">
              <a:buClrTx/>
            </a:pPr>
            <a:fld id="{34F8957E-4594-4BD2-83A7-AAFE2C97DA98}" type="datetimeFigureOut">
              <a:rPr lang="en-US" sz="1350" kern="1200" smtClean="0">
                <a:solidFill>
                  <a:srgbClr val="0F56DC"/>
                </a:solidFill>
                <a:latin typeface="Calibri" panose="020F0502020204030204"/>
                <a:ea typeface="+mn-ea"/>
                <a:cs typeface="+mn-cs"/>
              </a:rPr>
              <a:pPr defTabSz="685800">
                <a:buClrTx/>
              </a:pPr>
              <a:t>6/6/2024</a:t>
            </a:fld>
            <a:endParaRPr lang="en-US" sz="1350" kern="1200">
              <a:solidFill>
                <a:srgbClr val="0F56DC"/>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DB35B114-20D7-5BA7-A9FF-F734B9605D3F}"/>
              </a:ext>
            </a:extLst>
          </p:cNvPr>
          <p:cNvSpPr>
            <a:spLocks noGrp="1"/>
          </p:cNvSpPr>
          <p:nvPr>
            <p:ph type="ftr" sz="quarter" idx="11"/>
          </p:nvPr>
        </p:nvSpPr>
        <p:spPr/>
        <p:txBody>
          <a:bodyPr/>
          <a:lstStyle/>
          <a:p>
            <a:pPr defTabSz="685800">
              <a:buClrTx/>
            </a:pPr>
            <a:endParaRPr lang="en-US" sz="1350" kern="1200">
              <a:solidFill>
                <a:srgbClr val="0F56DC"/>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ABABB0C-DFF9-D5A0-4C17-12FD558FE49B}"/>
              </a:ext>
            </a:extLst>
          </p:cNvPr>
          <p:cNvSpPr>
            <a:spLocks noGrp="1"/>
          </p:cNvSpPr>
          <p:nvPr>
            <p:ph type="sldNum" sz="quarter" idx="12"/>
          </p:nvPr>
        </p:nvSpPr>
        <p:spPr/>
        <p:txBody>
          <a:bodyPr/>
          <a:lstStyle/>
          <a:p>
            <a:pPr defTabSz="685800">
              <a:buClrTx/>
            </a:pPr>
            <a:fld id="{EF7BEE61-19BF-4C23-92C2-230ED20FEEC2}" type="slidenum">
              <a:rPr lang="en-US" sz="1350" kern="1200" smtClean="0">
                <a:solidFill>
                  <a:srgbClr val="0F56DC"/>
                </a:solidFill>
                <a:latin typeface="Calibri" panose="020F0502020204030204"/>
                <a:ea typeface="+mn-ea"/>
                <a:cs typeface="+mn-cs"/>
              </a:rPr>
              <a:pPr defTabSz="685800">
                <a:buClrTx/>
              </a:pPr>
              <a:t>‹#›</a:t>
            </a:fld>
            <a:endParaRPr lang="en-US" sz="1350" kern="1200">
              <a:solidFill>
                <a:srgbClr val="0F56DC"/>
              </a:solidFill>
              <a:latin typeface="Calibri" panose="020F0502020204030204"/>
              <a:ea typeface="+mn-ea"/>
              <a:cs typeface="+mn-cs"/>
            </a:endParaRPr>
          </a:p>
        </p:txBody>
      </p:sp>
    </p:spTree>
    <p:extLst>
      <p:ext uri="{BB962C8B-B14F-4D97-AF65-F5344CB8AC3E}">
        <p14:creationId xmlns:p14="http://schemas.microsoft.com/office/powerpoint/2010/main" val="1688368507"/>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8B9B92"/>
                </a:solidFill>
                <a:effectLst/>
                <a:latin typeface="Calibri" pitchFamily="34" charset="0"/>
              </a:defRPr>
            </a:lvl1pPr>
          </a:lstStyle>
          <a:p>
            <a:endParaRPr lang="en-US"/>
          </a:p>
        </p:txBody>
      </p:sp>
      <p:sp>
        <p:nvSpPr>
          <p:cNvPr id="3" name="Content Placeholder 2"/>
          <p:cNvSpPr>
            <a:spLocks noGrp="1"/>
          </p:cNvSpPr>
          <p:nvPr>
            <p:ph idx="1"/>
          </p:nvPr>
        </p:nvSpPr>
        <p:spPr>
          <a:xfrm>
            <a:off x="457202" y="1200151"/>
            <a:ext cx="3879669" cy="3143250"/>
          </a:xfrm>
          <a:prstGeom prst="rect">
            <a:avLst/>
          </a:prstGeom>
        </p:spPr>
        <p:txBody>
          <a:bodyPr/>
          <a:lstStyle>
            <a:lvl1pPr marL="342839" indent="-342839">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823" indent="-285701">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3" y="1200151"/>
            <a:ext cx="3879669" cy="3143250"/>
          </a:xfrm>
          <a:prstGeom prst="rect">
            <a:avLst/>
          </a:prstGeom>
        </p:spPr>
        <p:txBody>
          <a:bodyPr/>
          <a:lstStyle>
            <a:lvl1pPr marL="342839" indent="-342839">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823" indent="-285701">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1334425031"/>
      </p:ext>
    </p:extLst>
  </p:cSld>
  <p:clrMapOvr>
    <a:masterClrMapping/>
  </p:clrMapOvr>
  <p:transition>
    <p:fade/>
  </p:transition>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ONLY_O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4" name="Text Placeholder 4"/>
          <p:cNvSpPr>
            <a:spLocks noGrp="1"/>
          </p:cNvSpPr>
          <p:nvPr>
            <p:ph type="body" sz="quarter" idx="13" hasCustomPrompt="1"/>
          </p:nvPr>
        </p:nvSpPr>
        <p:spPr>
          <a:xfrm>
            <a:off x="342900" y="4631532"/>
            <a:ext cx="8366760" cy="413147"/>
          </a:xfrm>
        </p:spPr>
        <p:txBody>
          <a:bodyPr anchor="b" anchorCtr="0"/>
          <a:lstStyle>
            <a:lvl1pPr marL="0" indent="0">
              <a:spcBef>
                <a:spcPts val="150"/>
              </a:spcBef>
              <a:buNone/>
              <a:defRPr sz="900">
                <a:solidFill>
                  <a:schemeClr val="tx2"/>
                </a:solidFill>
              </a:defRPr>
            </a:lvl1pPr>
          </a:lstStyle>
          <a:p>
            <a:pPr lvl="0"/>
            <a:r>
              <a:rPr lang="en-US"/>
              <a:t>*Citations and references</a:t>
            </a:r>
          </a:p>
        </p:txBody>
      </p:sp>
    </p:spTree>
    <p:extLst>
      <p:ext uri="{BB962C8B-B14F-4D97-AF65-F5344CB8AC3E}">
        <p14:creationId xmlns:p14="http://schemas.microsoft.com/office/powerpoint/2010/main" val="352126766"/>
      </p:ext>
    </p:extLst>
  </p:cSld>
  <p:clrMapOvr>
    <a:masterClrMapping/>
  </p:clrMapOvr>
  <p:transition>
    <p:fade/>
  </p:transition>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BBEB13A-48D3-27BF-A309-28820F4F56E7}"/>
              </a:ext>
            </a:extLst>
          </p:cNvPr>
          <p:cNvSpPr>
            <a:spLocks noGrp="1"/>
          </p:cNvSpPr>
          <p:nvPr>
            <p:ph type="sldNum" sz="quarter" idx="4"/>
          </p:nvPr>
        </p:nvSpPr>
        <p:spPr>
          <a:xfrm>
            <a:off x="8332840" y="4767264"/>
            <a:ext cx="685800" cy="273844"/>
          </a:xfrm>
          <a:prstGeom prst="rect">
            <a:avLst/>
          </a:prstGeom>
        </p:spPr>
        <p:txBody>
          <a:bodyPr vert="horz" lIns="91440" tIns="45720" rIns="91440" bIns="45720" rtlCol="0" anchor="ctr"/>
          <a:lstStyle>
            <a:lvl1pPr algn="r">
              <a:defRPr sz="1050" b="1">
                <a:solidFill>
                  <a:schemeClr val="tx2"/>
                </a:solidFill>
                <a:latin typeface="Calibri" panose="020F0502020204030204" pitchFamily="34" charset="0"/>
                <a:cs typeface="Calibri" panose="020F0502020204030204" pitchFamily="34" charset="0"/>
              </a:defRPr>
            </a:lvl1pPr>
          </a:lstStyle>
          <a:p>
            <a:pPr defTabSz="685800">
              <a:buClrTx/>
            </a:pPr>
            <a:fld id="{3024AEE4-DF17-4CB8-88A9-F7F9C68EA4FD}" type="slidenum">
              <a:rPr lang="en-US" kern="1200" smtClean="0">
                <a:solidFill>
                  <a:srgbClr val="0B7D58"/>
                </a:solidFill>
                <a:ea typeface="+mn-ea"/>
              </a:rPr>
              <a:pPr defTabSz="685800">
                <a:buClrTx/>
              </a:pPr>
              <a:t>‹#›</a:t>
            </a:fld>
            <a:endParaRPr lang="en-US" kern="1200">
              <a:solidFill>
                <a:srgbClr val="0B7D58"/>
              </a:solidFill>
              <a:ea typeface="+mn-ea"/>
            </a:endParaRPr>
          </a:p>
        </p:txBody>
      </p:sp>
    </p:spTree>
    <p:extLst>
      <p:ext uri="{BB962C8B-B14F-4D97-AF65-F5344CB8AC3E}">
        <p14:creationId xmlns:p14="http://schemas.microsoft.com/office/powerpoint/2010/main" val="492827025"/>
      </p:ext>
    </p:extLst>
  </p:cSld>
  <p:clrMapOvr>
    <a:masterClrMapping/>
  </p:clrMapOvr>
  <p:transition>
    <p:fade/>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375"/>
        <p:cNvGrpSpPr/>
        <p:nvPr/>
      </p:nvGrpSpPr>
      <p:grpSpPr>
        <a:xfrm>
          <a:off x="0" y="0"/>
          <a:ext cx="0" cy="0"/>
          <a:chOff x="0" y="0"/>
          <a:chExt cx="0" cy="0"/>
        </a:xfrm>
      </p:grpSpPr>
      <p:sp>
        <p:nvSpPr>
          <p:cNvPr id="376" name="Google Shape;376;g2da1dedc366_0_2578"/>
          <p:cNvSpPr txBox="1">
            <a:spLocks noGrp="1"/>
          </p:cNvSpPr>
          <p:nvPr>
            <p:ph type="title"/>
          </p:nvPr>
        </p:nvSpPr>
        <p:spPr>
          <a:xfrm>
            <a:off x="369857" y="1615606"/>
            <a:ext cx="8467800" cy="805500"/>
          </a:xfrm>
          <a:prstGeom prst="rect">
            <a:avLst/>
          </a:prstGeom>
          <a:noFill/>
          <a:ln>
            <a:noFill/>
          </a:ln>
        </p:spPr>
        <p:txBody>
          <a:bodyPr spcFirstLastPara="1" wrap="square" lIns="68575" tIns="34275" rIns="68575" bIns="34275" anchor="ctr" anchorCtr="0">
            <a:normAutofit/>
          </a:bodyPr>
          <a:lstStyle>
            <a:lvl1pPr lvl="0" algn="l" rtl="0">
              <a:lnSpc>
                <a:spcPct val="91666"/>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377" name="Google Shape;377;g2da1dedc366_0_2578"/>
          <p:cNvPicPr preferRelativeResize="0"/>
          <p:nvPr/>
        </p:nvPicPr>
        <p:blipFill rotWithShape="1">
          <a:blip r:embed="rId2">
            <a:alphaModFix/>
          </a:blip>
          <a:srcRect/>
          <a:stretch/>
        </p:blipFill>
        <p:spPr>
          <a:xfrm>
            <a:off x="2286" y="0"/>
            <a:ext cx="9141715" cy="419431"/>
          </a:xfrm>
          <a:prstGeom prst="rect">
            <a:avLst/>
          </a:prstGeom>
          <a:noFill/>
          <a:ln>
            <a:noFill/>
          </a:ln>
        </p:spPr>
      </p:pic>
      <p:pic>
        <p:nvPicPr>
          <p:cNvPr id="378" name="Google Shape;378;g2da1dedc366_0_2578"/>
          <p:cNvPicPr preferRelativeResize="0"/>
          <p:nvPr/>
        </p:nvPicPr>
        <p:blipFill rotWithShape="1">
          <a:blip r:embed="rId3">
            <a:alphaModFix/>
          </a:blip>
          <a:srcRect/>
          <a:stretch/>
        </p:blipFill>
        <p:spPr>
          <a:xfrm>
            <a:off x="428625" y="2588084"/>
            <a:ext cx="8286750" cy="38100"/>
          </a:xfrm>
          <a:prstGeom prst="rect">
            <a:avLst/>
          </a:prstGeom>
          <a:noFill/>
          <a:ln>
            <a:noFill/>
          </a:ln>
        </p:spPr>
      </p:pic>
      <p:sp>
        <p:nvSpPr>
          <p:cNvPr id="379" name="Google Shape;379;g2da1dedc366_0_2578"/>
          <p:cNvSpPr txBox="1">
            <a:spLocks noGrp="1"/>
          </p:cNvSpPr>
          <p:nvPr>
            <p:ph type="subTitle" idx="1"/>
          </p:nvPr>
        </p:nvSpPr>
        <p:spPr>
          <a:xfrm>
            <a:off x="369857" y="2900307"/>
            <a:ext cx="4680900" cy="5910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80" name="Google Shape;380;g2da1dedc366_0_2578"/>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1"/>
        <p:cNvGrpSpPr/>
        <p:nvPr/>
      </p:nvGrpSpPr>
      <p:grpSpPr>
        <a:xfrm>
          <a:off x="0" y="0"/>
          <a:ext cx="0" cy="0"/>
          <a:chOff x="0" y="0"/>
          <a:chExt cx="0" cy="0"/>
        </a:xfrm>
      </p:grpSpPr>
      <p:sp>
        <p:nvSpPr>
          <p:cNvPr id="382" name="Google Shape;382;g2da1dedc366_0_2584"/>
          <p:cNvSpPr txBox="1">
            <a:spLocks noGrp="1"/>
          </p:cNvSpPr>
          <p:nvPr>
            <p:ph type="title"/>
          </p:nvPr>
        </p:nvSpPr>
        <p:spPr>
          <a:xfrm>
            <a:off x="369857" y="888511"/>
            <a:ext cx="8467800" cy="8055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83" name="Google Shape;383;g2da1dedc366_0_2584"/>
          <p:cNvSpPr txBox="1">
            <a:spLocks noGrp="1"/>
          </p:cNvSpPr>
          <p:nvPr>
            <p:ph type="body" idx="1"/>
          </p:nvPr>
        </p:nvSpPr>
        <p:spPr>
          <a:xfrm>
            <a:off x="369857" y="1840400"/>
            <a:ext cx="8467800" cy="24540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384" name="Google Shape;384;g2da1dedc366_0_2584"/>
          <p:cNvPicPr preferRelativeResize="0"/>
          <p:nvPr/>
        </p:nvPicPr>
        <p:blipFill rotWithShape="1">
          <a:blip r:embed="rId2">
            <a:alphaModFix/>
          </a:blip>
          <a:srcRect/>
          <a:stretch/>
        </p:blipFill>
        <p:spPr>
          <a:xfrm>
            <a:off x="2286" y="0"/>
            <a:ext cx="9141713" cy="419432"/>
          </a:xfrm>
          <a:prstGeom prst="rect">
            <a:avLst/>
          </a:prstGeom>
          <a:noFill/>
          <a:ln>
            <a:noFill/>
          </a:ln>
        </p:spPr>
      </p:pic>
      <p:sp>
        <p:nvSpPr>
          <p:cNvPr id="385" name="Google Shape;385;g2da1dedc366_0_2584"/>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6"/>
        <p:cNvGrpSpPr/>
        <p:nvPr/>
      </p:nvGrpSpPr>
      <p:grpSpPr>
        <a:xfrm>
          <a:off x="0" y="0"/>
          <a:ext cx="0" cy="0"/>
          <a:chOff x="0" y="0"/>
          <a:chExt cx="0" cy="0"/>
        </a:xfrm>
      </p:grpSpPr>
      <p:pic>
        <p:nvPicPr>
          <p:cNvPr id="387" name="Google Shape;387;g2da1dedc366_0_2589"/>
          <p:cNvPicPr preferRelativeResize="0"/>
          <p:nvPr/>
        </p:nvPicPr>
        <p:blipFill rotWithShape="1">
          <a:blip r:embed="rId2">
            <a:alphaModFix/>
          </a:blip>
          <a:srcRect/>
          <a:stretch/>
        </p:blipFill>
        <p:spPr>
          <a:xfrm>
            <a:off x="0" y="4435"/>
            <a:ext cx="9144000" cy="3219450"/>
          </a:xfrm>
          <a:prstGeom prst="rect">
            <a:avLst/>
          </a:prstGeom>
          <a:noFill/>
          <a:ln>
            <a:noFill/>
          </a:ln>
        </p:spPr>
      </p:pic>
      <p:sp>
        <p:nvSpPr>
          <p:cNvPr id="388" name="Google Shape;388;g2da1dedc366_0_2589"/>
          <p:cNvSpPr txBox="1">
            <a:spLocks noGrp="1"/>
          </p:cNvSpPr>
          <p:nvPr>
            <p:ph type="ctrTitle"/>
          </p:nvPr>
        </p:nvSpPr>
        <p:spPr>
          <a:xfrm>
            <a:off x="593272" y="868289"/>
            <a:ext cx="4680900" cy="1098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89" name="Google Shape;389;g2da1dedc366_0_2589"/>
          <p:cNvSpPr txBox="1">
            <a:spLocks noGrp="1"/>
          </p:cNvSpPr>
          <p:nvPr>
            <p:ph type="subTitle" idx="1"/>
          </p:nvPr>
        </p:nvSpPr>
        <p:spPr>
          <a:xfrm>
            <a:off x="593272" y="2065420"/>
            <a:ext cx="4680900" cy="590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390" name="Google Shape;390;g2da1dedc366_0_2589"/>
          <p:cNvPicPr preferRelativeResize="0"/>
          <p:nvPr/>
        </p:nvPicPr>
        <p:blipFill rotWithShape="1">
          <a:blip r:embed="rId3">
            <a:alphaModFix/>
          </a:blip>
          <a:srcRect/>
          <a:stretch/>
        </p:blipFill>
        <p:spPr>
          <a:xfrm>
            <a:off x="228600" y="4116329"/>
            <a:ext cx="8915401" cy="97001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060">
          <p15:clr>
            <a:srgbClr val="FBAE40"/>
          </p15:clr>
        </p15:guide>
        <p15:guide id="2" pos="288">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theme" Target="../theme/theme5.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sp>
        <p:nvSpPr>
          <p:cNvPr id="207" name="Google Shape;207;g2da1dedc366_0_220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8" name="Google Shape;208;g2da1dedc366_0_220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09" name="Google Shape;209;g2da1dedc366_0_220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10" name="Google Shape;210;g2da1dedc366_0_220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11" name="Google Shape;211;g2da1dedc366_0_220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3" r:id="rId1"/>
    <p:sldLayoutId id="2147483685" r:id="rId2"/>
    <p:sldLayoutId id="2147483686" r:id="rId3"/>
    <p:sldLayoutId id="2147483687" r:id="rId4"/>
    <p:sldLayoutId id="2147483688" r:id="rId5"/>
    <p:sldLayoutId id="214748368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8"/>
        <p:cNvGrpSpPr/>
        <p:nvPr/>
      </p:nvGrpSpPr>
      <p:grpSpPr>
        <a:xfrm>
          <a:off x="0" y="0"/>
          <a:ext cx="0" cy="0"/>
          <a:chOff x="0" y="0"/>
          <a:chExt cx="0" cy="0"/>
        </a:xfrm>
      </p:grpSpPr>
      <p:sp>
        <p:nvSpPr>
          <p:cNvPr id="369" name="Google Shape;369;g2da1dedc366_0_257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70" name="Google Shape;370;g2da1dedc366_0_257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71" name="Google Shape;371;g2da1dedc366_0_257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72" name="Google Shape;372;g2da1dedc366_0_257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73" name="Google Shape;373;g2da1dedc366_0_257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74" name="Google Shape;374;g2da1dedc366_0_2571"/>
          <p:cNvPicPr preferRelativeResize="0"/>
          <p:nvPr/>
        </p:nvPicPr>
        <p:blipFill rotWithShape="1">
          <a:blip r:embed="rId9">
            <a:alphaModFix/>
          </a:blip>
          <a:srcRect/>
          <a:stretch/>
        </p:blipFill>
        <p:spPr>
          <a:xfrm>
            <a:off x="8682300" y="4593281"/>
            <a:ext cx="400050" cy="44781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2"/>
        <p:cNvGrpSpPr/>
        <p:nvPr/>
      </p:nvGrpSpPr>
      <p:grpSpPr>
        <a:xfrm>
          <a:off x="0" y="0"/>
          <a:ext cx="0" cy="0"/>
          <a:chOff x="0" y="0"/>
          <a:chExt cx="0" cy="0"/>
        </a:xfrm>
      </p:grpSpPr>
      <p:sp>
        <p:nvSpPr>
          <p:cNvPr id="413" name="Google Shape;413;g2da1dedc366_0_315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14" name="Google Shape;414;g2da1dedc366_0_315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15" name="Google Shape;415;g2da1dedc366_0_315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16" name="Google Shape;416;g2da1dedc366_0_315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17" name="Google Shape;417;g2da1dedc366_0_315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18" name="Google Shape;418;g2da1dedc366_0_3159"/>
          <p:cNvPicPr preferRelativeResize="0"/>
          <p:nvPr/>
        </p:nvPicPr>
        <p:blipFill rotWithShape="1">
          <a:blip r:embed="rId9">
            <a:alphaModFix/>
          </a:blip>
          <a:srcRect/>
          <a:stretch/>
        </p:blipFill>
        <p:spPr>
          <a:xfrm>
            <a:off x="8682300" y="4593281"/>
            <a:ext cx="400050" cy="44781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21066917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1" r:id="rId27"/>
    <p:sldLayoutId id="2147483762" r:id="rId28"/>
    <p:sldLayoutId id="2147483763" r:id="rId29"/>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814563184"/>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http://www.immregistries.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hyperlink" Target="https://phii.org/wp-content/uploads/2021/08/IIS-Functional-Model-Assessment-Workbook_Assessment-only.xlsx"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hyperlink" Target="https://phii.org/what-we-do/iis-hub/iis-operation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hyperlink" Target="https://phii.org/what-we-do/iis-hub/iis-operation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8" Type="http://schemas.openxmlformats.org/officeDocument/2006/relationships/hyperlink" Target="https://phii.org/wp-content/uploads/2021/07/MT-IIS-Staff-Roles-Matrix.xlsx" TargetMode="External"/><Relationship Id="rId3" Type="http://schemas.openxmlformats.org/officeDocument/2006/relationships/hyperlink" Target="https://wwwn.cdc.gov/IISDashboard/Query.aspx" TargetMode="External"/><Relationship Id="rId7" Type="http://schemas.openxmlformats.org/officeDocument/2006/relationships/hyperlink" Target="https://phii.org/wp-content/uploads/2021/07/MT-Project-Governance-Roles-and-Responsibilities-Worksheet.docx" TargetMode="External"/><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hyperlink" Target="https://phii.org/what-we-do/iis-hub/" TargetMode="External"/><Relationship Id="rId5" Type="http://schemas.openxmlformats.org/officeDocument/2006/relationships/hyperlink" Target="https://phii.org/wp-content/uploads/2021/08/PHII_IISFunctionalModel_simple_FINAL.pdf" TargetMode="External"/><Relationship Id="rId4" Type="http://schemas.openxmlformats.org/officeDocument/2006/relationships/hyperlink" Target="https://www.immregistries.org/aggregate-analysis-reporting-too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hyperlink" Target="https://wwwn.cdc.gov/IISDashboard/Query.aspx"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app.immregistries.org/aart/home"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2"/>
        <p:cNvGrpSpPr/>
        <p:nvPr/>
      </p:nvGrpSpPr>
      <p:grpSpPr>
        <a:xfrm>
          <a:off x="0" y="0"/>
          <a:ext cx="0" cy="0"/>
          <a:chOff x="0" y="0"/>
          <a:chExt cx="0" cy="0"/>
        </a:xfrm>
      </p:grpSpPr>
      <p:sp>
        <p:nvSpPr>
          <p:cNvPr id="1353" name="Google Shape;1353;g2e186f19e7f_0_285"/>
          <p:cNvSpPr txBox="1">
            <a:spLocks noGrp="1"/>
          </p:cNvSpPr>
          <p:nvPr>
            <p:ph type="ctrTitle"/>
          </p:nvPr>
        </p:nvSpPr>
        <p:spPr>
          <a:xfrm>
            <a:off x="593275" y="850125"/>
            <a:ext cx="6849000" cy="1783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2E5F7D"/>
              </a:buClr>
              <a:buSzPts val="3600"/>
              <a:buFont typeface="Calibri"/>
              <a:buNone/>
            </a:pPr>
            <a:r>
              <a:rPr lang="en-US" b="1"/>
              <a:t>IIS Assessment, Planning and Prioritization</a:t>
            </a:r>
            <a:endParaRPr b="1"/>
          </a:p>
          <a:p>
            <a:pPr marL="0" lvl="0" indent="0" algn="l" rtl="0">
              <a:lnSpc>
                <a:spcPct val="90000"/>
              </a:lnSpc>
              <a:spcBef>
                <a:spcPts val="0"/>
              </a:spcBef>
              <a:spcAft>
                <a:spcPts val="0"/>
              </a:spcAft>
              <a:buClr>
                <a:srgbClr val="2E5F7D"/>
              </a:buClr>
              <a:buSzPts val="3600"/>
              <a:buFont typeface="Calibri"/>
              <a:buNone/>
            </a:pPr>
            <a:endParaRPr/>
          </a:p>
          <a:p>
            <a:pPr marL="0" lvl="0" indent="0" algn="l" rtl="0">
              <a:lnSpc>
                <a:spcPct val="90000"/>
              </a:lnSpc>
              <a:spcBef>
                <a:spcPts val="0"/>
              </a:spcBef>
              <a:spcAft>
                <a:spcPts val="0"/>
              </a:spcAft>
              <a:buClr>
                <a:srgbClr val="2E5F7D"/>
              </a:buClr>
              <a:buSzPts val="3600"/>
              <a:buFont typeface="Calibri"/>
              <a:buNone/>
            </a:pPr>
            <a:r>
              <a:rPr lang="en-US" i="1">
                <a:solidFill>
                  <a:srgbClr val="4F87BD"/>
                </a:solidFill>
              </a:rPr>
              <a:t>Bringing It All Together</a:t>
            </a:r>
            <a:endParaRPr i="1">
              <a:solidFill>
                <a:srgbClr val="4F87BD"/>
              </a:solidFill>
            </a:endParaRPr>
          </a:p>
        </p:txBody>
      </p:sp>
      <p:sp>
        <p:nvSpPr>
          <p:cNvPr id="1354" name="Google Shape;1354;g2e186f19e7f_0_285"/>
          <p:cNvSpPr txBox="1"/>
          <p:nvPr/>
        </p:nvSpPr>
        <p:spPr>
          <a:xfrm>
            <a:off x="593282" y="3427074"/>
            <a:ext cx="29781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Presenter name/date</a:t>
            </a:r>
            <a:endParaRPr sz="1100" b="0" i="0" u="none" strike="noStrike" cap="none">
              <a:solidFill>
                <a:srgbClr val="000000"/>
              </a:solidFill>
              <a:latin typeface="Arial"/>
              <a:ea typeface="Arial"/>
              <a:cs typeface="Arial"/>
              <a:sym typeface="Arial"/>
            </a:endParaRPr>
          </a:p>
        </p:txBody>
      </p:sp>
      <p:sp>
        <p:nvSpPr>
          <p:cNvPr id="1355" name="Google Shape;1355;g2e186f19e7f_0_285"/>
          <p:cNvSpPr txBox="1"/>
          <p:nvPr/>
        </p:nvSpPr>
        <p:spPr>
          <a:xfrm>
            <a:off x="593264" y="3330066"/>
            <a:ext cx="1642200" cy="25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a:solidFill>
                  <a:srgbClr val="727E8A"/>
                </a:solidFill>
                <a:latin typeface="Calibri"/>
                <a:ea typeface="Calibri"/>
                <a:cs typeface="Calibri"/>
                <a:sym typeface="Calibri"/>
              </a:rPr>
              <a:t>Mary Beth Kurilo</a:t>
            </a:r>
            <a:endParaRPr sz="1200" b="0" i="0" u="none" strike="noStrike" cap="none">
              <a:solidFill>
                <a:srgbClr val="727E8A"/>
              </a:solidFill>
              <a:latin typeface="Calibri"/>
              <a:ea typeface="Calibri"/>
              <a:cs typeface="Calibri"/>
              <a:sym typeface="Calibri"/>
            </a:endParaRPr>
          </a:p>
        </p:txBody>
      </p:sp>
      <p:sp>
        <p:nvSpPr>
          <p:cNvPr id="1356" name="Google Shape;1356;g2e186f19e7f_0_285"/>
          <p:cNvSpPr txBox="1"/>
          <p:nvPr/>
        </p:nvSpPr>
        <p:spPr>
          <a:xfrm>
            <a:off x="7144555" y="3337735"/>
            <a:ext cx="1642200" cy="2385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a:solidFill>
                  <a:srgbClr val="727E8A"/>
                </a:solidFill>
                <a:latin typeface="Calibri"/>
                <a:ea typeface="Calibri"/>
                <a:cs typeface="Calibri"/>
                <a:sym typeface="Calibri"/>
              </a:rPr>
              <a:t>June 6, 2024</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2"/>
        <p:cNvGrpSpPr/>
        <p:nvPr/>
      </p:nvGrpSpPr>
      <p:grpSpPr>
        <a:xfrm>
          <a:off x="0" y="0"/>
          <a:ext cx="0" cy="0"/>
          <a:chOff x="0" y="0"/>
          <a:chExt cx="0" cy="0"/>
        </a:xfrm>
      </p:grpSpPr>
      <p:sp>
        <p:nvSpPr>
          <p:cNvPr id="1423" name="Google Shape;1423;g2da1dedc366_0_2676"/>
          <p:cNvSpPr txBox="1">
            <a:spLocks noGrp="1"/>
          </p:cNvSpPr>
          <p:nvPr>
            <p:ph type="title"/>
          </p:nvPr>
        </p:nvSpPr>
        <p:spPr>
          <a:xfrm>
            <a:off x="303875" y="814200"/>
            <a:ext cx="2700000" cy="29223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a:t>Researching on the</a:t>
            </a:r>
            <a:endParaRPr/>
          </a:p>
          <a:p>
            <a:pPr marL="0" lvl="0" indent="0" algn="l" rtl="0">
              <a:spcBef>
                <a:spcPts val="0"/>
              </a:spcBef>
              <a:spcAft>
                <a:spcPts val="0"/>
              </a:spcAft>
              <a:buNone/>
            </a:pPr>
            <a:r>
              <a:rPr lang="en-US"/>
              <a:t>AIRA Website and Repository</a:t>
            </a:r>
            <a:endParaRPr sz="2200"/>
          </a:p>
        </p:txBody>
      </p:sp>
      <p:pic>
        <p:nvPicPr>
          <p:cNvPr id="1424" name="Google Shape;1424;g2da1dedc366_0_2676"/>
          <p:cNvPicPr preferRelativeResize="0"/>
          <p:nvPr/>
        </p:nvPicPr>
        <p:blipFill>
          <a:blip r:embed="rId3">
            <a:alphaModFix/>
          </a:blip>
          <a:stretch>
            <a:fillRect/>
          </a:stretch>
        </p:blipFill>
        <p:spPr>
          <a:xfrm>
            <a:off x="3003875" y="615470"/>
            <a:ext cx="6140126" cy="4528026"/>
          </a:xfrm>
          <a:prstGeom prst="rect">
            <a:avLst/>
          </a:prstGeom>
          <a:noFill/>
          <a:ln>
            <a:noFill/>
          </a:ln>
        </p:spPr>
      </p:pic>
      <p:sp>
        <p:nvSpPr>
          <p:cNvPr id="1425" name="Google Shape;1425;g2da1dedc366_0_2676"/>
          <p:cNvSpPr/>
          <p:nvPr/>
        </p:nvSpPr>
        <p:spPr>
          <a:xfrm>
            <a:off x="6378225" y="1663200"/>
            <a:ext cx="694200" cy="659400"/>
          </a:xfrm>
          <a:prstGeom prst="roundRect">
            <a:avLst>
              <a:gd name="adj" fmla="val 16667"/>
            </a:avLst>
          </a:prstGeom>
          <a:noFill/>
          <a:ln w="1143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g2da1dedc366_0_2676"/>
          <p:cNvSpPr txBox="1"/>
          <p:nvPr/>
        </p:nvSpPr>
        <p:spPr>
          <a:xfrm>
            <a:off x="213875" y="4027500"/>
            <a:ext cx="2790000" cy="73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u="sng">
                <a:solidFill>
                  <a:schemeClr val="hlink"/>
                </a:solidFill>
                <a:latin typeface="Calibri"/>
                <a:ea typeface="Calibri"/>
                <a:cs typeface="Calibri"/>
                <a:sym typeface="Calibri"/>
                <a:hlinkClick r:id="rId4"/>
              </a:rPr>
              <a:t>www.immregistries.org</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1"/>
        <p:cNvGrpSpPr/>
        <p:nvPr/>
      </p:nvGrpSpPr>
      <p:grpSpPr>
        <a:xfrm>
          <a:off x="0" y="0"/>
          <a:ext cx="0" cy="0"/>
          <a:chOff x="0" y="0"/>
          <a:chExt cx="0" cy="0"/>
        </a:xfrm>
      </p:grpSpPr>
      <p:sp>
        <p:nvSpPr>
          <p:cNvPr id="1432" name="Google Shape;1432;g2da1dedc366_0_2682"/>
          <p:cNvSpPr txBox="1">
            <a:spLocks noGrp="1"/>
          </p:cNvSpPr>
          <p:nvPr>
            <p:ph type="title"/>
          </p:nvPr>
        </p:nvSpPr>
        <p:spPr>
          <a:xfrm>
            <a:off x="222750" y="1174500"/>
            <a:ext cx="2306400" cy="2511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720"/>
              <a:buFont typeface="Arial"/>
              <a:buNone/>
            </a:pPr>
            <a:r>
              <a:rPr lang="en-US"/>
              <a:t>Leveraging the IIS Functional Model</a:t>
            </a:r>
            <a:endParaRPr/>
          </a:p>
        </p:txBody>
      </p:sp>
      <p:pic>
        <p:nvPicPr>
          <p:cNvPr id="1433" name="Google Shape;1433;g2da1dedc366_0_2682"/>
          <p:cNvPicPr preferRelativeResize="0"/>
          <p:nvPr/>
        </p:nvPicPr>
        <p:blipFill>
          <a:blip r:embed="rId3">
            <a:alphaModFix/>
          </a:blip>
          <a:stretch>
            <a:fillRect/>
          </a:stretch>
        </p:blipFill>
        <p:spPr>
          <a:xfrm>
            <a:off x="2529281" y="0"/>
            <a:ext cx="6613802" cy="51435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sp>
        <p:nvSpPr>
          <p:cNvPr id="1439" name="Google Shape;1439;g2da1dedc366_0_2688"/>
          <p:cNvSpPr txBox="1">
            <a:spLocks noGrp="1"/>
          </p:cNvSpPr>
          <p:nvPr>
            <p:ph type="title"/>
          </p:nvPr>
        </p:nvSpPr>
        <p:spPr>
          <a:xfrm>
            <a:off x="789707" y="490961"/>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dirty="0"/>
              <a:t>Assess Yourself!! </a:t>
            </a:r>
            <a:r>
              <a:rPr lang="en-US" dirty="0" smtClean="0"/>
              <a:t>♪</a:t>
            </a:r>
            <a:endParaRPr dirty="0"/>
          </a:p>
        </p:txBody>
      </p:sp>
      <p:pic>
        <p:nvPicPr>
          <p:cNvPr id="1440" name="Google Shape;1440;g2da1dedc366_0_2688"/>
          <p:cNvPicPr preferRelativeResize="0"/>
          <p:nvPr/>
        </p:nvPicPr>
        <p:blipFill rotWithShape="1">
          <a:blip r:embed="rId3">
            <a:alphaModFix/>
          </a:blip>
          <a:srcRect/>
          <a:stretch/>
        </p:blipFill>
        <p:spPr>
          <a:xfrm>
            <a:off x="873813" y="1249400"/>
            <a:ext cx="7197693" cy="3157407"/>
          </a:xfrm>
          <a:prstGeom prst="rect">
            <a:avLst/>
          </a:prstGeom>
          <a:noFill/>
          <a:ln>
            <a:noFill/>
          </a:ln>
        </p:spPr>
      </p:pic>
      <p:sp>
        <p:nvSpPr>
          <p:cNvPr id="1441" name="Google Shape;1441;g2da1dedc366_0_2688"/>
          <p:cNvSpPr txBox="1"/>
          <p:nvPr/>
        </p:nvSpPr>
        <p:spPr>
          <a:xfrm>
            <a:off x="728700" y="4574100"/>
            <a:ext cx="7686600" cy="5694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i="0" u="sng" strike="noStrike" cap="none">
                <a:solidFill>
                  <a:schemeClr val="hlink"/>
                </a:solidFill>
                <a:latin typeface="Calibri"/>
                <a:ea typeface="Calibri"/>
                <a:cs typeface="Calibri"/>
                <a:sym typeface="Calibri"/>
                <a:hlinkClick r:id="rId4"/>
              </a:rPr>
              <a:t>https://phii.org/wp-content/uploads/2021/08/IIS-Functional-Model-Assessment-Workbook_Assessment-only.xlsx</a:t>
            </a:r>
            <a:r>
              <a:rPr lang="en-US" i="0" u="none" strike="noStrike" cap="none">
                <a:solidFill>
                  <a:srgbClr val="000000"/>
                </a:solidFill>
                <a:latin typeface="Calibri"/>
                <a:ea typeface="Calibri"/>
                <a:cs typeface="Calibri"/>
                <a:sym typeface="Calibri"/>
              </a:rPr>
              <a:t> </a:t>
            </a:r>
            <a:endParaRPr i="0" u="none" strike="noStrike" cap="non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sp>
        <p:nvSpPr>
          <p:cNvPr id="1446" name="Google Shape;1446;g2da1dedc366_0_2695"/>
          <p:cNvSpPr txBox="1"/>
          <p:nvPr/>
        </p:nvSpPr>
        <p:spPr>
          <a:xfrm>
            <a:off x="231150" y="1844003"/>
            <a:ext cx="8681700" cy="92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400" b="1" i="0" u="none" strike="noStrike" cap="none">
                <a:solidFill>
                  <a:srgbClr val="FFFFFF"/>
                </a:solidFill>
                <a:latin typeface="Calibri"/>
                <a:ea typeface="Calibri"/>
                <a:cs typeface="Calibri"/>
                <a:sym typeface="Calibri"/>
              </a:rPr>
              <a:t>What (and Who) Drives IIS Decision-Making?</a:t>
            </a:r>
            <a:endParaRPr sz="44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endParaRPr sz="4800" b="1" i="0" u="none" strike="noStrike" cap="none">
              <a:solidFill>
                <a:srgbClr val="FFFFFF"/>
              </a:solidFill>
              <a:latin typeface="Calibri"/>
              <a:ea typeface="Calibri"/>
              <a:cs typeface="Calibri"/>
              <a:sym typeface="Calibri"/>
            </a:endParaRPr>
          </a:p>
        </p:txBody>
      </p:sp>
      <p:sp>
        <p:nvSpPr>
          <p:cNvPr id="1447" name="Google Shape;1447;g2da1dedc366_0_2695"/>
          <p:cNvSpPr txBox="1">
            <a:spLocks noGrp="1"/>
          </p:cNvSpPr>
          <p:nvPr>
            <p:ph type="title"/>
          </p:nvPr>
        </p:nvSpPr>
        <p:spPr>
          <a:xfrm>
            <a:off x="417993" y="1787479"/>
            <a:ext cx="6351000" cy="604200"/>
          </a:xfrm>
          <a:prstGeom prst="rect">
            <a:avLst/>
          </a:prstGeom>
          <a:noFill/>
          <a:ln>
            <a:noFill/>
          </a:ln>
        </p:spPr>
        <p:txBody>
          <a:bodyPr spcFirstLastPara="1" wrap="square" lIns="68575" tIns="34275" rIns="68575" bIns="34275" anchor="ctr" anchorCtr="0">
            <a:normAutofit/>
          </a:bodyPr>
          <a:lstStyle/>
          <a:p>
            <a:pPr marL="0" lvl="0" indent="0" algn="l" rtl="0">
              <a:lnSpc>
                <a:spcPct val="91666"/>
              </a:lnSpc>
              <a:spcBef>
                <a:spcPts val="0"/>
              </a:spcBef>
              <a:spcAft>
                <a:spcPts val="0"/>
              </a:spcAft>
              <a:buSzPts val="3600"/>
              <a:buNone/>
            </a:pPr>
            <a:r>
              <a:rPr lang="en-US"/>
              <a:t>Planning </a:t>
            </a:r>
            <a:endParaRPr/>
          </a:p>
        </p:txBody>
      </p:sp>
      <p:sp>
        <p:nvSpPr>
          <p:cNvPr id="1448" name="Google Shape;1448;g2da1dedc366_0_2695"/>
          <p:cNvSpPr txBox="1">
            <a:spLocks noGrp="1"/>
          </p:cNvSpPr>
          <p:nvPr>
            <p:ph type="subTitle" idx="1"/>
          </p:nvPr>
        </p:nvSpPr>
        <p:spPr>
          <a:xfrm>
            <a:off x="418005" y="2922700"/>
            <a:ext cx="6154200" cy="443400"/>
          </a:xfrm>
          <a:prstGeom prst="rect">
            <a:avLst/>
          </a:prstGeom>
          <a:noFill/>
          <a:ln>
            <a:noFill/>
          </a:ln>
        </p:spPr>
        <p:txBody>
          <a:bodyPr spcFirstLastPara="1" wrap="square" lIns="68575" tIns="34275" rIns="68575" bIns="34275" anchor="t" anchorCtr="0">
            <a:normAutofit/>
          </a:bodyPr>
          <a:lstStyle/>
          <a:p>
            <a:pPr marL="0" lvl="0" indent="0" algn="l" rtl="0">
              <a:lnSpc>
                <a:spcPct val="91666"/>
              </a:lnSpc>
              <a:spcBef>
                <a:spcPts val="0"/>
              </a:spcBef>
              <a:spcAft>
                <a:spcPts val="0"/>
              </a:spcAft>
              <a:buClr>
                <a:schemeClr val="dk1"/>
              </a:buClr>
              <a:buSzPts val="3600"/>
              <a:buFont typeface="Arial"/>
              <a:buNone/>
            </a:pPr>
            <a:r>
              <a:rPr lang="en-US" sz="2200" b="0" i="1">
                <a:solidFill>
                  <a:schemeClr val="dk1"/>
                </a:solidFill>
              </a:rPr>
              <a:t>What tools can I use to chart our program’s course? </a:t>
            </a:r>
            <a:endParaRPr sz="2200" i="1">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g2da1dedc366_0_2701"/>
          <p:cNvSpPr txBox="1">
            <a:spLocks noGrp="1"/>
          </p:cNvSpPr>
          <p:nvPr>
            <p:ph type="title"/>
          </p:nvPr>
        </p:nvSpPr>
        <p:spPr>
          <a:xfrm>
            <a:off x="164525" y="870351"/>
            <a:ext cx="1944600" cy="32661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Familiar Planning Tools, Inputs, Resources</a:t>
            </a:r>
            <a:endParaRPr/>
          </a:p>
        </p:txBody>
      </p:sp>
      <p:sp>
        <p:nvSpPr>
          <p:cNvPr id="1454" name="Google Shape;1454;g2da1dedc366_0_2701"/>
          <p:cNvSpPr txBox="1">
            <a:spLocks noGrp="1"/>
          </p:cNvSpPr>
          <p:nvPr>
            <p:ph type="sldNum" idx="4294967295"/>
          </p:nvPr>
        </p:nvSpPr>
        <p:spPr>
          <a:xfrm>
            <a:off x="8880635" y="4749851"/>
            <a:ext cx="548700" cy="3936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14</a:t>
            </a:fld>
            <a:endParaRPr/>
          </a:p>
        </p:txBody>
      </p:sp>
      <p:grpSp>
        <p:nvGrpSpPr>
          <p:cNvPr id="1455" name="Google Shape;1455;g2da1dedc366_0_2701"/>
          <p:cNvGrpSpPr/>
          <p:nvPr/>
        </p:nvGrpSpPr>
        <p:grpSpPr>
          <a:xfrm>
            <a:off x="3931088" y="2013875"/>
            <a:ext cx="1944600" cy="1569600"/>
            <a:chOff x="3071457" y="2013875"/>
            <a:chExt cx="1944600" cy="1569600"/>
          </a:xfrm>
        </p:grpSpPr>
        <p:sp>
          <p:nvSpPr>
            <p:cNvPr id="1456" name="Google Shape;1456;g2da1dedc366_0_2701"/>
            <p:cNvSpPr/>
            <p:nvPr/>
          </p:nvSpPr>
          <p:spPr>
            <a:xfrm rot="10800000" flipH="1">
              <a:off x="3071457" y="2013875"/>
              <a:ext cx="1944600" cy="1569600"/>
            </a:xfrm>
            <a:prstGeom prst="round2DiagRect">
              <a:avLst>
                <a:gd name="adj1" fmla="val 0"/>
                <a:gd name="adj2" fmla="val 17764"/>
              </a:avLst>
            </a:prstGeom>
            <a:solidFill>
              <a:srgbClr val="0D5D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p:txBody>
        </p:sp>
        <p:sp>
          <p:nvSpPr>
            <p:cNvPr id="1457" name="Google Shape;1457;g2da1dedc366_0_2701"/>
            <p:cNvSpPr txBox="1"/>
            <p:nvPr/>
          </p:nvSpPr>
          <p:spPr>
            <a:xfrm>
              <a:off x="3316102" y="2256385"/>
              <a:ext cx="1451700" cy="45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Calibri"/>
                  <a:ea typeface="Calibri"/>
                  <a:cs typeface="Calibri"/>
                  <a:sym typeface="Calibri"/>
                </a:rPr>
                <a:t>Vestibulum congue tempus</a:t>
              </a:r>
              <a:endParaRPr sz="1100" b="0" i="0" u="none" strike="noStrike" cap="none">
                <a:solidFill>
                  <a:srgbClr val="FFFFFF"/>
                </a:solidFill>
                <a:latin typeface="Calibri"/>
                <a:ea typeface="Calibri"/>
                <a:cs typeface="Calibri"/>
                <a:sym typeface="Calibri"/>
              </a:endParaRPr>
            </a:p>
          </p:txBody>
        </p:sp>
        <p:sp>
          <p:nvSpPr>
            <p:cNvPr id="1458" name="Google Shape;1458;g2da1dedc366_0_2701"/>
            <p:cNvSpPr txBox="1"/>
            <p:nvPr/>
          </p:nvSpPr>
          <p:spPr>
            <a:xfrm>
              <a:off x="3316100" y="2716352"/>
              <a:ext cx="1451700" cy="512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800"/>
                <a:buFont typeface="Arial"/>
                <a:buNone/>
              </a:pPr>
              <a:r>
                <a:rPr lang="en-US" sz="800" b="0" i="0" u="none" strike="noStrike" cap="none">
                  <a:solidFill>
                    <a:srgbClr val="FFFFFF"/>
                  </a:solidFill>
                  <a:latin typeface="Calibri"/>
                  <a:ea typeface="Calibri"/>
                  <a:cs typeface="Calibri"/>
                  <a:sym typeface="Calibri"/>
                </a:rPr>
                <a:t>Lorem ipsum dolor sit amet, consectetur adipiscing elit, sed do eiusmod tempor.</a:t>
              </a:r>
              <a:endParaRPr sz="1100" b="0" i="0" u="none" strike="noStrike" cap="none">
                <a:solidFill>
                  <a:srgbClr val="FFFFFF"/>
                </a:solidFill>
                <a:latin typeface="Calibri"/>
                <a:ea typeface="Calibri"/>
                <a:cs typeface="Calibri"/>
                <a:sym typeface="Calibri"/>
              </a:endParaRPr>
            </a:p>
          </p:txBody>
        </p:sp>
      </p:grpSp>
      <p:grpSp>
        <p:nvGrpSpPr>
          <p:cNvPr id="1459" name="Google Shape;1459;g2da1dedc366_0_2701"/>
          <p:cNvGrpSpPr/>
          <p:nvPr/>
        </p:nvGrpSpPr>
        <p:grpSpPr>
          <a:xfrm>
            <a:off x="5742743" y="2701273"/>
            <a:ext cx="261571" cy="260379"/>
            <a:chOff x="4858109" y="2631368"/>
            <a:chExt cx="316442" cy="315000"/>
          </a:xfrm>
        </p:grpSpPr>
        <p:sp>
          <p:nvSpPr>
            <p:cNvPr id="1460" name="Google Shape;1460;g2da1dedc366_0_2701"/>
            <p:cNvSpPr/>
            <p:nvPr/>
          </p:nvSpPr>
          <p:spPr>
            <a:xfrm>
              <a:off x="4859551" y="2631368"/>
              <a:ext cx="315000" cy="3150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p:txBody>
        </p:sp>
        <p:sp>
          <p:nvSpPr>
            <p:cNvPr id="1461" name="Google Shape;1461;g2da1dedc366_0_2701"/>
            <p:cNvSpPr/>
            <p:nvPr/>
          </p:nvSpPr>
          <p:spPr>
            <a:xfrm>
              <a:off x="4858109" y="2739300"/>
              <a:ext cx="239100" cy="99000"/>
            </a:xfrm>
            <a:prstGeom prst="rightArrow">
              <a:avLst>
                <a:gd name="adj1" fmla="val 32020"/>
                <a:gd name="adj2" fmla="val 66970"/>
              </a:avLst>
            </a:prstGeom>
            <a:solidFill>
              <a:srgbClr val="0D5D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
              </a:r>
              <a:br>
                <a:rPr lang="en-US" sz="1400" b="0" i="0" u="none" strike="noStrike" cap="none">
                  <a:solidFill>
                    <a:srgbClr val="000000"/>
                  </a:solidFill>
                  <a:latin typeface="Calibri"/>
                  <a:ea typeface="Calibri"/>
                  <a:cs typeface="Calibri"/>
                  <a:sym typeface="Calibri"/>
                </a:rPr>
              </a:br>
              <a:endParaRPr sz="1400" b="0" i="0" u="none" strike="noStrike" cap="none">
                <a:solidFill>
                  <a:srgbClr val="000000"/>
                </a:solidFill>
                <a:latin typeface="Calibri"/>
                <a:ea typeface="Calibri"/>
                <a:cs typeface="Calibri"/>
                <a:sym typeface="Calibri"/>
              </a:endParaRPr>
            </a:p>
          </p:txBody>
        </p:sp>
      </p:grpSp>
      <p:grpSp>
        <p:nvGrpSpPr>
          <p:cNvPr id="1462" name="Google Shape;1462;g2da1dedc366_0_2701"/>
          <p:cNvGrpSpPr/>
          <p:nvPr/>
        </p:nvGrpSpPr>
        <p:grpSpPr>
          <a:xfrm>
            <a:off x="3805529" y="2701271"/>
            <a:ext cx="260366" cy="260366"/>
            <a:chOff x="3157188" y="909150"/>
            <a:chExt cx="470400" cy="470400"/>
          </a:xfrm>
        </p:grpSpPr>
        <p:sp>
          <p:nvSpPr>
            <p:cNvPr id="1463" name="Google Shape;1463;g2da1dedc366_0_2701"/>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p:txBody>
        </p:sp>
        <p:sp>
          <p:nvSpPr>
            <p:cNvPr id="1464" name="Google Shape;1464;g2da1dedc366_0_2701"/>
            <p:cNvSpPr/>
            <p:nvPr/>
          </p:nvSpPr>
          <p:spPr>
            <a:xfrm>
              <a:off x="3243138" y="995100"/>
              <a:ext cx="298500" cy="298500"/>
            </a:xfrm>
            <a:prstGeom prst="mathPlus">
              <a:avLst>
                <a:gd name="adj1" fmla="val 9900"/>
              </a:avLst>
            </a:prstGeom>
            <a:solidFill>
              <a:srgbClr val="307B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p:txBody>
        </p:sp>
      </p:grpSp>
      <p:grpSp>
        <p:nvGrpSpPr>
          <p:cNvPr id="1465" name="Google Shape;1465;g2da1dedc366_0_2701"/>
          <p:cNvGrpSpPr/>
          <p:nvPr/>
        </p:nvGrpSpPr>
        <p:grpSpPr>
          <a:xfrm>
            <a:off x="5050263" y="1001101"/>
            <a:ext cx="3679200" cy="3135433"/>
            <a:chOff x="4192863" y="1002150"/>
            <a:chExt cx="3679200" cy="3139200"/>
          </a:xfrm>
        </p:grpSpPr>
        <p:sp>
          <p:nvSpPr>
            <p:cNvPr id="1466" name="Google Shape;1466;g2da1dedc366_0_2701"/>
            <p:cNvSpPr/>
            <p:nvPr/>
          </p:nvSpPr>
          <p:spPr>
            <a:xfrm>
              <a:off x="4192863" y="1002150"/>
              <a:ext cx="3679200" cy="3139200"/>
            </a:xfrm>
            <a:prstGeom prst="round2DiagRect">
              <a:avLst>
                <a:gd name="adj1" fmla="val 0"/>
                <a:gd name="adj2" fmla="val 17764"/>
              </a:avLst>
            </a:prstGeom>
            <a:solidFill>
              <a:srgbClr val="0944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sp>
          <p:nvSpPr>
            <p:cNvPr id="1467" name="Google Shape;1467;g2da1dedc366_0_2701"/>
            <p:cNvSpPr txBox="1"/>
            <p:nvPr/>
          </p:nvSpPr>
          <p:spPr>
            <a:xfrm>
              <a:off x="5495575" y="1412537"/>
              <a:ext cx="2021400" cy="60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600" b="1">
                  <a:solidFill>
                    <a:srgbClr val="FFFFFF"/>
                  </a:solidFill>
                  <a:latin typeface="Calibri"/>
                  <a:ea typeface="Calibri"/>
                  <a:cs typeface="Calibri"/>
                  <a:sym typeface="Calibri"/>
                </a:rPr>
                <a:t>In-House Documents</a:t>
              </a:r>
              <a:endParaRPr sz="1600" b="0" i="0" u="none" strike="noStrike" cap="none">
                <a:solidFill>
                  <a:srgbClr val="FFFFFF"/>
                </a:solidFill>
                <a:latin typeface="Calibri"/>
                <a:ea typeface="Calibri"/>
                <a:cs typeface="Calibri"/>
                <a:sym typeface="Calibri"/>
              </a:endParaRPr>
            </a:p>
          </p:txBody>
        </p:sp>
        <p:sp>
          <p:nvSpPr>
            <p:cNvPr id="1468" name="Google Shape;1468;g2da1dedc366_0_2701"/>
            <p:cNvSpPr txBox="1"/>
            <p:nvPr/>
          </p:nvSpPr>
          <p:spPr>
            <a:xfrm>
              <a:off x="5495575" y="2235329"/>
              <a:ext cx="2247600" cy="1128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400"/>
                <a:buFont typeface="Arial"/>
                <a:buNone/>
              </a:pPr>
              <a:r>
                <a:rPr lang="en-US" sz="1600">
                  <a:solidFill>
                    <a:srgbClr val="FFFFFF"/>
                  </a:solidFill>
                  <a:latin typeface="Calibri"/>
                  <a:ea typeface="Calibri"/>
                  <a:cs typeface="Calibri"/>
                  <a:sym typeface="Calibri"/>
                </a:rPr>
                <a:t>Policies, Standard Operating Procedures, Professional Development Goals, etc. </a:t>
              </a:r>
              <a:endParaRPr sz="1600" b="0" i="0" u="none" strike="noStrike" cap="none">
                <a:solidFill>
                  <a:srgbClr val="FFFFFF"/>
                </a:solidFill>
                <a:latin typeface="Calibri"/>
                <a:ea typeface="Calibri"/>
                <a:cs typeface="Calibri"/>
                <a:sym typeface="Calibri"/>
              </a:endParaRPr>
            </a:p>
          </p:txBody>
        </p:sp>
      </p:grpSp>
      <p:grpSp>
        <p:nvGrpSpPr>
          <p:cNvPr id="1469" name="Google Shape;1469;g2da1dedc366_0_2701"/>
          <p:cNvGrpSpPr/>
          <p:nvPr/>
        </p:nvGrpSpPr>
        <p:grpSpPr>
          <a:xfrm>
            <a:off x="4073769" y="1000959"/>
            <a:ext cx="1944600" cy="1569600"/>
            <a:chOff x="3216519" y="1002150"/>
            <a:chExt cx="1944600" cy="1569600"/>
          </a:xfrm>
        </p:grpSpPr>
        <p:sp>
          <p:nvSpPr>
            <p:cNvPr id="1470" name="Google Shape;1470;g2da1dedc366_0_2701"/>
            <p:cNvSpPr/>
            <p:nvPr/>
          </p:nvSpPr>
          <p:spPr>
            <a:xfrm flipH="1">
              <a:off x="3216519" y="1002150"/>
              <a:ext cx="1944600" cy="1569600"/>
            </a:xfrm>
            <a:prstGeom prst="round2DiagRect">
              <a:avLst>
                <a:gd name="adj1" fmla="val 0"/>
                <a:gd name="adj2" fmla="val 17764"/>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p:txBody>
        </p:sp>
        <p:sp>
          <p:nvSpPr>
            <p:cNvPr id="1471" name="Google Shape;1471;g2da1dedc366_0_2701"/>
            <p:cNvSpPr txBox="1"/>
            <p:nvPr/>
          </p:nvSpPr>
          <p:spPr>
            <a:xfrm>
              <a:off x="3461176" y="1244666"/>
              <a:ext cx="1557300" cy="459900"/>
            </a:xfrm>
            <a:prstGeom prst="rect">
              <a:avLst/>
            </a:prstGeom>
            <a:solidFill>
              <a:srgbClr val="6D9EEB"/>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a:solidFill>
                    <a:srgbClr val="FFFFFF"/>
                  </a:solidFill>
                  <a:latin typeface="Calibri"/>
                  <a:ea typeface="Calibri"/>
                  <a:cs typeface="Calibri"/>
                  <a:sym typeface="Calibri"/>
                </a:rPr>
                <a:t>Supplemental Funds</a:t>
              </a:r>
              <a:endParaRPr sz="1200" b="0" i="0" u="none" strike="noStrike" cap="none">
                <a:solidFill>
                  <a:srgbClr val="FFFFFF"/>
                </a:solidFill>
                <a:latin typeface="Calibri"/>
                <a:ea typeface="Calibri"/>
                <a:cs typeface="Calibri"/>
                <a:sym typeface="Calibri"/>
              </a:endParaRPr>
            </a:p>
          </p:txBody>
        </p:sp>
        <p:sp>
          <p:nvSpPr>
            <p:cNvPr id="1472" name="Google Shape;1472;g2da1dedc366_0_2701"/>
            <p:cNvSpPr txBox="1"/>
            <p:nvPr/>
          </p:nvSpPr>
          <p:spPr>
            <a:xfrm>
              <a:off x="3461176" y="1704616"/>
              <a:ext cx="1624200" cy="512400"/>
            </a:xfrm>
            <a:prstGeom prst="rect">
              <a:avLst/>
            </a:prstGeom>
            <a:solidFill>
              <a:srgbClr val="6D9EEB"/>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200"/>
                <a:buFont typeface="Arial"/>
                <a:buNone/>
              </a:pPr>
              <a:r>
                <a:rPr lang="en-US" sz="1200">
                  <a:solidFill>
                    <a:srgbClr val="FFFFFF"/>
                  </a:solidFill>
                  <a:latin typeface="Calibri"/>
                  <a:ea typeface="Calibri"/>
                  <a:cs typeface="Calibri"/>
                  <a:sym typeface="Calibri"/>
                </a:rPr>
                <a:t>Have their own requirements</a:t>
              </a:r>
              <a:endParaRPr sz="1200" b="0" i="0" u="none" strike="noStrike" cap="none">
                <a:solidFill>
                  <a:srgbClr val="FFFFFF"/>
                </a:solidFill>
                <a:latin typeface="Calibri"/>
                <a:ea typeface="Calibri"/>
                <a:cs typeface="Calibri"/>
                <a:sym typeface="Calibri"/>
              </a:endParaRPr>
            </a:p>
          </p:txBody>
        </p:sp>
      </p:grpSp>
      <p:grpSp>
        <p:nvGrpSpPr>
          <p:cNvPr id="1473" name="Google Shape;1473;g2da1dedc366_0_2701"/>
          <p:cNvGrpSpPr/>
          <p:nvPr/>
        </p:nvGrpSpPr>
        <p:grpSpPr>
          <a:xfrm>
            <a:off x="2133938" y="1000959"/>
            <a:ext cx="1944600" cy="1569600"/>
            <a:chOff x="1271925" y="1002150"/>
            <a:chExt cx="1944600" cy="1569600"/>
          </a:xfrm>
        </p:grpSpPr>
        <p:sp>
          <p:nvSpPr>
            <p:cNvPr id="1474" name="Google Shape;1474;g2da1dedc366_0_2701"/>
            <p:cNvSpPr/>
            <p:nvPr/>
          </p:nvSpPr>
          <p:spPr>
            <a:xfrm rot="10800000">
              <a:off x="1271925" y="1002150"/>
              <a:ext cx="1944600" cy="1569600"/>
            </a:xfrm>
            <a:prstGeom prst="round2DiagRect">
              <a:avLst>
                <a:gd name="adj1" fmla="val 0"/>
                <a:gd name="adj2" fmla="val 17764"/>
              </a:avLst>
            </a:prstGeom>
            <a:solidFill>
              <a:srgbClr val="4F87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p:txBody>
        </p:sp>
        <p:sp>
          <p:nvSpPr>
            <p:cNvPr id="1475" name="Google Shape;1475;g2da1dedc366_0_2701"/>
            <p:cNvSpPr txBox="1"/>
            <p:nvPr/>
          </p:nvSpPr>
          <p:spPr>
            <a:xfrm>
              <a:off x="1496688" y="1244666"/>
              <a:ext cx="1616400" cy="459900"/>
            </a:xfrm>
            <a:prstGeom prst="rect">
              <a:avLst/>
            </a:prstGeom>
            <a:solidFill>
              <a:srgbClr val="4F87BD"/>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200" b="1" i="0" u="none" strike="noStrike" cap="none">
                  <a:solidFill>
                    <a:srgbClr val="FFFFFF"/>
                  </a:solidFill>
                  <a:latin typeface="Calibri"/>
                  <a:ea typeface="Calibri"/>
                  <a:cs typeface="Calibri"/>
                  <a:sym typeface="Calibri"/>
                </a:rPr>
                <a:t>Immunization P</a:t>
              </a:r>
              <a:r>
                <a:rPr lang="en-US" sz="1200" b="1">
                  <a:solidFill>
                    <a:srgbClr val="FFFFFF"/>
                  </a:solidFill>
                  <a:latin typeface="Calibri"/>
                  <a:ea typeface="Calibri"/>
                  <a:cs typeface="Calibri"/>
                  <a:sym typeface="Calibri"/>
                </a:rPr>
                <a:t>gm</a:t>
              </a:r>
              <a:r>
                <a:rPr lang="en-US" sz="1200" b="1" i="0" u="none" strike="noStrike" cap="none">
                  <a:solidFill>
                    <a:srgbClr val="FFFFFF"/>
                  </a:solidFill>
                  <a:latin typeface="Calibri"/>
                  <a:ea typeface="Calibri"/>
                  <a:cs typeface="Calibri"/>
                  <a:sym typeface="Calibri"/>
                </a:rPr>
                <a:t> </a:t>
              </a:r>
              <a:r>
                <a:rPr lang="en-US" sz="1200" b="1">
                  <a:solidFill>
                    <a:srgbClr val="FFFFFF"/>
                  </a:solidFill>
                  <a:latin typeface="Calibri"/>
                  <a:ea typeface="Calibri"/>
                  <a:cs typeface="Calibri"/>
                  <a:sym typeface="Calibri"/>
                </a:rPr>
                <a:t>Cooperative Agreement (w/IIS Line Item)</a:t>
              </a:r>
              <a:endParaRPr sz="1200" b="0" i="0" u="none" strike="noStrike" cap="none">
                <a:solidFill>
                  <a:srgbClr val="FFFFFF"/>
                </a:solidFill>
                <a:latin typeface="Calibri"/>
                <a:ea typeface="Calibri"/>
                <a:cs typeface="Calibri"/>
                <a:sym typeface="Calibri"/>
              </a:endParaRPr>
            </a:p>
          </p:txBody>
        </p:sp>
        <p:sp>
          <p:nvSpPr>
            <p:cNvPr id="1476" name="Google Shape;1476;g2da1dedc366_0_2701"/>
            <p:cNvSpPr txBox="1"/>
            <p:nvPr/>
          </p:nvSpPr>
          <p:spPr>
            <a:xfrm>
              <a:off x="1503587" y="2153441"/>
              <a:ext cx="1451700" cy="334200"/>
            </a:xfrm>
            <a:prstGeom prst="rect">
              <a:avLst/>
            </a:prstGeom>
            <a:solidFill>
              <a:srgbClr val="4F87BD"/>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200"/>
                <a:buFont typeface="Arial"/>
                <a:buNone/>
              </a:pPr>
              <a:r>
                <a:rPr lang="en-US" sz="1200">
                  <a:solidFill>
                    <a:srgbClr val="FFFFFF"/>
                  </a:solidFill>
                  <a:latin typeface="Calibri"/>
                  <a:ea typeface="Calibri"/>
                  <a:cs typeface="Calibri"/>
                  <a:sym typeface="Calibri"/>
                </a:rPr>
                <a:t>Based on the IPOM</a:t>
              </a:r>
              <a:endParaRPr sz="1200" b="0" i="0" u="none" strike="noStrike" cap="none">
                <a:solidFill>
                  <a:srgbClr val="FFFFFF"/>
                </a:solidFill>
                <a:latin typeface="Calibri"/>
                <a:ea typeface="Calibri"/>
                <a:cs typeface="Calibri"/>
                <a:sym typeface="Calibri"/>
              </a:endParaRPr>
            </a:p>
          </p:txBody>
        </p:sp>
      </p:grpSp>
      <p:grpSp>
        <p:nvGrpSpPr>
          <p:cNvPr id="1477" name="Google Shape;1477;g2da1dedc366_0_2701"/>
          <p:cNvGrpSpPr/>
          <p:nvPr/>
        </p:nvGrpSpPr>
        <p:grpSpPr>
          <a:xfrm>
            <a:off x="2133938" y="2566987"/>
            <a:ext cx="1944600" cy="1569600"/>
            <a:chOff x="1271925" y="2571750"/>
            <a:chExt cx="1944600" cy="1569600"/>
          </a:xfrm>
        </p:grpSpPr>
        <p:sp>
          <p:nvSpPr>
            <p:cNvPr id="1478" name="Google Shape;1478;g2da1dedc366_0_2701"/>
            <p:cNvSpPr/>
            <p:nvPr/>
          </p:nvSpPr>
          <p:spPr>
            <a:xfrm flipH="1">
              <a:off x="1271925" y="2571750"/>
              <a:ext cx="1944600" cy="1569600"/>
            </a:xfrm>
            <a:prstGeom prst="round2DiagRect">
              <a:avLst>
                <a:gd name="adj1" fmla="val 0"/>
                <a:gd name="adj2" fmla="val 17764"/>
              </a:avLst>
            </a:prstGeom>
            <a:solidFill>
              <a:srgbClr val="0D5D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p:txBody>
        </p:sp>
        <p:sp>
          <p:nvSpPr>
            <p:cNvPr id="1479" name="Google Shape;1479;g2da1dedc366_0_2701"/>
            <p:cNvSpPr txBox="1"/>
            <p:nvPr/>
          </p:nvSpPr>
          <p:spPr>
            <a:xfrm>
              <a:off x="1496688" y="2814263"/>
              <a:ext cx="1647300" cy="45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200" b="1">
                  <a:solidFill>
                    <a:srgbClr val="FFFFFF"/>
                  </a:solidFill>
                  <a:latin typeface="Calibri"/>
                  <a:ea typeface="Calibri"/>
                  <a:cs typeface="Calibri"/>
                  <a:sym typeface="Calibri"/>
                </a:rPr>
                <a:t>Data Modernization Initiative Priorities</a:t>
              </a:r>
              <a:endParaRPr sz="1200" b="0" i="0" u="none" strike="noStrike" cap="none">
                <a:solidFill>
                  <a:srgbClr val="FFFFFF"/>
                </a:solidFill>
                <a:latin typeface="Calibri"/>
                <a:ea typeface="Calibri"/>
                <a:cs typeface="Calibri"/>
                <a:sym typeface="Calibri"/>
              </a:endParaRPr>
            </a:p>
          </p:txBody>
        </p:sp>
        <p:sp>
          <p:nvSpPr>
            <p:cNvPr id="1480" name="Google Shape;1480;g2da1dedc366_0_2701"/>
            <p:cNvSpPr txBox="1"/>
            <p:nvPr/>
          </p:nvSpPr>
          <p:spPr>
            <a:xfrm>
              <a:off x="1496688" y="3274227"/>
              <a:ext cx="1451700" cy="512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200"/>
                <a:buFont typeface="Arial"/>
                <a:buNone/>
              </a:pPr>
              <a:r>
                <a:rPr lang="en-US" sz="1200" b="0" i="0" u="none" strike="noStrike" cap="none">
                  <a:solidFill>
                    <a:srgbClr val="FFFFFF"/>
                  </a:solidFill>
                  <a:latin typeface="Calibri"/>
                  <a:ea typeface="Calibri"/>
                  <a:cs typeface="Calibri"/>
                  <a:sym typeface="Calibri"/>
                </a:rPr>
                <a:t>Single or multi-year </a:t>
              </a:r>
              <a:r>
                <a:rPr lang="en-US" sz="1200">
                  <a:solidFill>
                    <a:srgbClr val="FFFFFF"/>
                  </a:solidFill>
                  <a:latin typeface="Calibri"/>
                  <a:ea typeface="Calibri"/>
                  <a:cs typeface="Calibri"/>
                  <a:sym typeface="Calibri"/>
                </a:rPr>
                <a:t>projects </a:t>
              </a:r>
              <a:r>
                <a:rPr lang="en-US" sz="1200" b="0" i="0" u="none" strike="noStrike" cap="none">
                  <a:solidFill>
                    <a:srgbClr val="FFFFFF"/>
                  </a:solidFill>
                  <a:latin typeface="Calibri"/>
                  <a:ea typeface="Calibri"/>
                  <a:cs typeface="Calibri"/>
                  <a:sym typeface="Calibri"/>
                </a:rPr>
                <a:t>focused on a </a:t>
              </a:r>
              <a:r>
                <a:rPr lang="en-US" sz="1200">
                  <a:solidFill>
                    <a:srgbClr val="FFFFFF"/>
                  </a:solidFill>
                  <a:latin typeface="Calibri"/>
                  <a:ea typeface="Calibri"/>
                  <a:cs typeface="Calibri"/>
                  <a:sym typeface="Calibri"/>
                </a:rPr>
                <a:t>specific </a:t>
              </a:r>
              <a:r>
                <a:rPr lang="en-US" sz="1200" b="0" i="0" u="none" strike="noStrike" cap="none">
                  <a:solidFill>
                    <a:srgbClr val="FFFFFF"/>
                  </a:solidFill>
                  <a:latin typeface="Calibri"/>
                  <a:ea typeface="Calibri"/>
                  <a:cs typeface="Calibri"/>
                  <a:sym typeface="Calibri"/>
                </a:rPr>
                <a:t>area</a:t>
              </a:r>
              <a:endParaRPr sz="1200" b="0" i="0" u="none" strike="noStrike" cap="none">
                <a:solidFill>
                  <a:srgbClr val="FFFFFF"/>
                </a:solidFill>
                <a:latin typeface="Calibri"/>
                <a:ea typeface="Calibri"/>
                <a:cs typeface="Calibri"/>
                <a:sym typeface="Calibri"/>
              </a:endParaRPr>
            </a:p>
          </p:txBody>
        </p:sp>
      </p:grpSp>
      <p:grpSp>
        <p:nvGrpSpPr>
          <p:cNvPr id="1481" name="Google Shape;1481;g2da1dedc366_0_2701"/>
          <p:cNvGrpSpPr/>
          <p:nvPr/>
        </p:nvGrpSpPr>
        <p:grpSpPr>
          <a:xfrm>
            <a:off x="4073769" y="2566987"/>
            <a:ext cx="1944600" cy="1569600"/>
            <a:chOff x="3216519" y="2571750"/>
            <a:chExt cx="1944600" cy="1569600"/>
          </a:xfrm>
        </p:grpSpPr>
        <p:sp>
          <p:nvSpPr>
            <p:cNvPr id="1482" name="Google Shape;1482;g2da1dedc366_0_2701"/>
            <p:cNvSpPr/>
            <p:nvPr/>
          </p:nvSpPr>
          <p:spPr>
            <a:xfrm rot="10800000">
              <a:off x="3216519" y="2571750"/>
              <a:ext cx="1944600" cy="1569600"/>
            </a:xfrm>
            <a:prstGeom prst="round2DiagRect">
              <a:avLst>
                <a:gd name="adj1" fmla="val 0"/>
                <a:gd name="adj2" fmla="val 17764"/>
              </a:avLst>
            </a:prstGeom>
            <a:solidFill>
              <a:srgbClr val="307B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p:txBody>
        </p:sp>
        <p:sp>
          <p:nvSpPr>
            <p:cNvPr id="1483" name="Google Shape;1483;g2da1dedc366_0_2701"/>
            <p:cNvSpPr txBox="1"/>
            <p:nvPr/>
          </p:nvSpPr>
          <p:spPr>
            <a:xfrm>
              <a:off x="3461176" y="2699960"/>
              <a:ext cx="1557300" cy="45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200" b="1">
                  <a:solidFill>
                    <a:srgbClr val="FFFFFF"/>
                  </a:solidFill>
                  <a:latin typeface="Calibri"/>
                  <a:ea typeface="Calibri"/>
                  <a:cs typeface="Calibri"/>
                  <a:sym typeface="Calibri"/>
                </a:rPr>
                <a:t>Your Jurisdiction’s and Your Program’s Strategic Plan</a:t>
              </a:r>
              <a:endParaRPr sz="1200" b="0" i="0" u="none" strike="noStrike" cap="none">
                <a:solidFill>
                  <a:srgbClr val="FFFFFF"/>
                </a:solidFill>
                <a:latin typeface="Calibri"/>
                <a:ea typeface="Calibri"/>
                <a:cs typeface="Calibri"/>
                <a:sym typeface="Calibri"/>
              </a:endParaRPr>
            </a:p>
          </p:txBody>
        </p:sp>
        <p:sp>
          <p:nvSpPr>
            <p:cNvPr id="1484" name="Google Shape;1484;g2da1dedc366_0_2701"/>
            <p:cNvSpPr txBox="1"/>
            <p:nvPr/>
          </p:nvSpPr>
          <p:spPr>
            <a:xfrm>
              <a:off x="3461163" y="3331378"/>
              <a:ext cx="1451700" cy="512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200"/>
                <a:buFont typeface="Arial"/>
                <a:buNone/>
              </a:pPr>
              <a:r>
                <a:rPr lang="en-US" sz="1200">
                  <a:solidFill>
                    <a:srgbClr val="FFFFFF"/>
                  </a:solidFill>
                  <a:latin typeface="Calibri"/>
                  <a:ea typeface="Calibri"/>
                  <a:cs typeface="Calibri"/>
                  <a:sym typeface="Calibri"/>
                </a:rPr>
                <a:t>Local Priorities</a:t>
              </a:r>
              <a:endParaRPr sz="1200" b="0" i="0" u="none" strike="noStrike" cap="none">
                <a:solidFill>
                  <a:srgbClr val="FFFFFF"/>
                </a:solidFill>
                <a:latin typeface="Calibri"/>
                <a:ea typeface="Calibri"/>
                <a:cs typeface="Calibri"/>
                <a:sym typeface="Calibri"/>
              </a:endParaRPr>
            </a:p>
          </p:txBody>
        </p:sp>
      </p:grpSp>
      <p:grpSp>
        <p:nvGrpSpPr>
          <p:cNvPr id="1485" name="Google Shape;1485;g2da1dedc366_0_2701"/>
          <p:cNvGrpSpPr/>
          <p:nvPr/>
        </p:nvGrpSpPr>
        <p:grpSpPr>
          <a:xfrm>
            <a:off x="3910717" y="2405695"/>
            <a:ext cx="334125" cy="334078"/>
            <a:chOff x="3157188" y="909150"/>
            <a:chExt cx="470400" cy="470400"/>
          </a:xfrm>
        </p:grpSpPr>
        <p:sp>
          <p:nvSpPr>
            <p:cNvPr id="1486" name="Google Shape;1486;g2da1dedc366_0_2701"/>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p:txBody>
        </p:sp>
        <p:sp>
          <p:nvSpPr>
            <p:cNvPr id="1487" name="Google Shape;1487;g2da1dedc366_0_2701"/>
            <p:cNvSpPr/>
            <p:nvPr/>
          </p:nvSpPr>
          <p:spPr>
            <a:xfrm>
              <a:off x="3243138" y="995100"/>
              <a:ext cx="298500" cy="298500"/>
            </a:xfrm>
            <a:prstGeom prst="mathPlus">
              <a:avLst>
                <a:gd name="adj1" fmla="val 9900"/>
              </a:avLst>
            </a:prstGeom>
            <a:solidFill>
              <a:srgbClr val="0D5D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1"/>
        <p:cNvGrpSpPr/>
        <p:nvPr/>
      </p:nvGrpSpPr>
      <p:grpSpPr>
        <a:xfrm>
          <a:off x="0" y="0"/>
          <a:ext cx="0" cy="0"/>
          <a:chOff x="0" y="0"/>
          <a:chExt cx="0" cy="0"/>
        </a:xfrm>
      </p:grpSpPr>
      <p:sp>
        <p:nvSpPr>
          <p:cNvPr id="1492" name="Google Shape;1492;g2da1dedc366_0_2739"/>
          <p:cNvSpPr txBox="1">
            <a:spLocks noGrp="1"/>
          </p:cNvSpPr>
          <p:nvPr>
            <p:ph type="title"/>
          </p:nvPr>
        </p:nvSpPr>
        <p:spPr>
          <a:xfrm>
            <a:off x="369854" y="888460"/>
            <a:ext cx="3418200" cy="37443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a:t>AIRA Tools for Data Use, Data Quality</a:t>
            </a:r>
            <a:endParaRPr/>
          </a:p>
        </p:txBody>
      </p:sp>
      <p:pic>
        <p:nvPicPr>
          <p:cNvPr id="1493" name="Google Shape;1493;g2da1dedc366_0_2739"/>
          <p:cNvPicPr preferRelativeResize="0"/>
          <p:nvPr/>
        </p:nvPicPr>
        <p:blipFill rotWithShape="1">
          <a:blip r:embed="rId3">
            <a:alphaModFix/>
          </a:blip>
          <a:srcRect/>
          <a:stretch/>
        </p:blipFill>
        <p:spPr>
          <a:xfrm rot="-951477">
            <a:off x="3911478" y="928862"/>
            <a:ext cx="2514250" cy="3285775"/>
          </a:xfrm>
          <a:prstGeom prst="rect">
            <a:avLst/>
          </a:prstGeom>
          <a:noFill/>
          <a:ln>
            <a:noFill/>
          </a:ln>
        </p:spPr>
      </p:pic>
      <p:pic>
        <p:nvPicPr>
          <p:cNvPr id="1494" name="Google Shape;1494;g2da1dedc366_0_2739"/>
          <p:cNvPicPr preferRelativeResize="0"/>
          <p:nvPr/>
        </p:nvPicPr>
        <p:blipFill>
          <a:blip r:embed="rId4">
            <a:alphaModFix/>
          </a:blip>
          <a:stretch>
            <a:fillRect/>
          </a:stretch>
        </p:blipFill>
        <p:spPr>
          <a:xfrm rot="867786">
            <a:off x="6366660" y="1593868"/>
            <a:ext cx="2419978" cy="316876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pic>
        <p:nvPicPr>
          <p:cNvPr id="1499" name="Google Shape;1499;g2da1dedc366_0_2745"/>
          <p:cNvPicPr preferRelativeResize="0"/>
          <p:nvPr/>
        </p:nvPicPr>
        <p:blipFill>
          <a:blip r:embed="rId3">
            <a:alphaModFix/>
          </a:blip>
          <a:stretch>
            <a:fillRect/>
          </a:stretch>
        </p:blipFill>
        <p:spPr>
          <a:xfrm>
            <a:off x="2441325" y="421775"/>
            <a:ext cx="6088601" cy="4431051"/>
          </a:xfrm>
          <a:prstGeom prst="rect">
            <a:avLst/>
          </a:prstGeom>
          <a:noFill/>
          <a:ln>
            <a:noFill/>
          </a:ln>
        </p:spPr>
      </p:pic>
      <p:sp>
        <p:nvSpPr>
          <p:cNvPr id="1500" name="Google Shape;1500;g2da1dedc366_0_2745"/>
          <p:cNvSpPr txBox="1">
            <a:spLocks noGrp="1"/>
          </p:cNvSpPr>
          <p:nvPr>
            <p:ph type="title"/>
          </p:nvPr>
        </p:nvSpPr>
        <p:spPr>
          <a:xfrm>
            <a:off x="355525" y="1369549"/>
            <a:ext cx="2392800" cy="21579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a:t>Accessing PHII Resources</a:t>
            </a:r>
            <a:endParaRPr/>
          </a:p>
        </p:txBody>
      </p:sp>
      <p:sp>
        <p:nvSpPr>
          <p:cNvPr id="1501" name="Google Shape;1501;g2da1dedc366_0_2745"/>
          <p:cNvSpPr txBox="1"/>
          <p:nvPr/>
        </p:nvSpPr>
        <p:spPr>
          <a:xfrm>
            <a:off x="537125" y="4743300"/>
            <a:ext cx="654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Resource: </a:t>
            </a:r>
            <a:r>
              <a:rPr lang="en-US" u="sng">
                <a:solidFill>
                  <a:schemeClr val="hlink"/>
                </a:solidFill>
                <a:latin typeface="Calibri"/>
                <a:ea typeface="Calibri"/>
                <a:cs typeface="Calibri"/>
                <a:sym typeface="Calibri"/>
                <a:hlinkClick r:id="rId4"/>
              </a:rPr>
              <a:t>https://phii.org/what-we-do/iis-hub/iis-operations/</a:t>
            </a:r>
            <a:r>
              <a:rPr lang="en-US">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sp>
        <p:nvSpPr>
          <p:cNvPr id="1507" name="Google Shape;1507;g272c8207e17_0_814"/>
          <p:cNvSpPr txBox="1">
            <a:spLocks noGrp="1"/>
          </p:cNvSpPr>
          <p:nvPr>
            <p:ph type="title"/>
          </p:nvPr>
        </p:nvSpPr>
        <p:spPr>
          <a:xfrm>
            <a:off x="338050" y="639872"/>
            <a:ext cx="8467800" cy="10224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Using the Project Management Framework</a:t>
            </a:r>
            <a:endParaRPr sz="2200"/>
          </a:p>
        </p:txBody>
      </p:sp>
      <p:pic>
        <p:nvPicPr>
          <p:cNvPr id="1508" name="Google Shape;1508;g272c8207e17_0_814"/>
          <p:cNvPicPr preferRelativeResize="0"/>
          <p:nvPr/>
        </p:nvPicPr>
        <p:blipFill rotWithShape="1">
          <a:blip r:embed="rId3">
            <a:alphaModFix/>
          </a:blip>
          <a:srcRect/>
          <a:stretch/>
        </p:blipFill>
        <p:spPr>
          <a:xfrm>
            <a:off x="0" y="1942964"/>
            <a:ext cx="8572500" cy="1907381"/>
          </a:xfrm>
          <a:prstGeom prst="rect">
            <a:avLst/>
          </a:prstGeom>
          <a:noFill/>
          <a:ln>
            <a:noFill/>
          </a:ln>
        </p:spPr>
      </p:pic>
      <p:sp>
        <p:nvSpPr>
          <p:cNvPr id="1509" name="Google Shape;1509;g272c8207e17_0_814"/>
          <p:cNvSpPr txBox="1"/>
          <p:nvPr/>
        </p:nvSpPr>
        <p:spPr>
          <a:xfrm>
            <a:off x="608950" y="4835700"/>
            <a:ext cx="4437000" cy="3231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200">
                <a:latin typeface="Calibri"/>
                <a:ea typeface="Calibri"/>
                <a:cs typeface="Calibri"/>
                <a:sym typeface="Calibri"/>
              </a:rPr>
              <a:t>Resource</a:t>
            </a:r>
            <a:r>
              <a:rPr lang="en-US" sz="1200" b="0" i="0" u="none" strike="noStrike" cap="none">
                <a:solidFill>
                  <a:srgbClr val="000000"/>
                </a:solidFill>
                <a:latin typeface="Calibri"/>
                <a:ea typeface="Calibri"/>
                <a:cs typeface="Calibri"/>
                <a:sym typeface="Calibri"/>
              </a:rPr>
              <a:t>: </a:t>
            </a:r>
            <a:r>
              <a:rPr lang="en-US" sz="1200" b="0" i="0" u="sng" strike="noStrike" cap="none">
                <a:solidFill>
                  <a:schemeClr val="hlink"/>
                </a:solidFill>
                <a:latin typeface="Calibri"/>
                <a:ea typeface="Calibri"/>
                <a:cs typeface="Calibri"/>
                <a:sym typeface="Calibri"/>
                <a:hlinkClick r:id="rId4"/>
              </a:rPr>
              <a:t>https://phii.org/what-we-do/iis-hub/iis-operations/</a:t>
            </a:r>
            <a:r>
              <a:rPr lang="en-US" sz="1200" b="0" i="0" u="none" strike="noStrike" cap="none">
                <a:solidFill>
                  <a:srgbClr val="000000"/>
                </a:solidFill>
                <a:latin typeface="Calibri"/>
                <a:ea typeface="Calibri"/>
                <a:cs typeface="Calibri"/>
                <a:sym typeface="Calibri"/>
              </a:rPr>
              <a:t> </a:t>
            </a:r>
            <a:endParaRPr sz="1200" b="0" i="0" u="none" strike="noStrike" cap="none">
              <a:solidFill>
                <a:srgbClr val="000000"/>
              </a:solidFill>
              <a:latin typeface="Calibri"/>
              <a:ea typeface="Calibri"/>
              <a:cs typeface="Calibri"/>
              <a:sym typeface="Calibri"/>
            </a:endParaRPr>
          </a:p>
        </p:txBody>
      </p:sp>
      <p:sp>
        <p:nvSpPr>
          <p:cNvPr id="1510" name="Google Shape;1510;g272c8207e17_0_814"/>
          <p:cNvSpPr txBox="1"/>
          <p:nvPr/>
        </p:nvSpPr>
        <p:spPr>
          <a:xfrm>
            <a:off x="338050" y="1479250"/>
            <a:ext cx="6698400" cy="3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800"/>
              <a:buFont typeface="Arial"/>
              <a:buNone/>
            </a:pPr>
            <a:r>
              <a:rPr lang="en-US" sz="2200" i="1">
                <a:solidFill>
                  <a:srgbClr val="333333"/>
                </a:solidFill>
                <a:highlight>
                  <a:schemeClr val="lt1"/>
                </a:highlight>
                <a:latin typeface="Calibri"/>
                <a:ea typeface="Calibri"/>
                <a:cs typeface="Calibri"/>
                <a:sym typeface="Calibri"/>
              </a:rPr>
              <a:t>The five phases of the project management lifecycle:</a:t>
            </a:r>
            <a:endParaRPr sz="21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4"/>
        <p:cNvGrpSpPr/>
        <p:nvPr/>
      </p:nvGrpSpPr>
      <p:grpSpPr>
        <a:xfrm>
          <a:off x="0" y="0"/>
          <a:ext cx="0" cy="0"/>
          <a:chOff x="0" y="0"/>
          <a:chExt cx="0" cy="0"/>
        </a:xfrm>
      </p:grpSpPr>
      <p:sp>
        <p:nvSpPr>
          <p:cNvPr id="1515" name="Google Shape;1515;g2da1dedc366_0_2763"/>
          <p:cNvSpPr txBox="1">
            <a:spLocks noGrp="1"/>
          </p:cNvSpPr>
          <p:nvPr>
            <p:ph type="title"/>
          </p:nvPr>
        </p:nvSpPr>
        <p:spPr>
          <a:xfrm>
            <a:off x="369857" y="422136"/>
            <a:ext cx="8467800" cy="805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a:t>P</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2"/>
                  </a:ext>
                </a:extLst>
              </a:rPr>
              <a:t>ossible Additional Tools to Help You Plan</a:t>
            </a:r>
            <a:endParaRPr/>
          </a:p>
        </p:txBody>
      </p:sp>
      <p:sp>
        <p:nvSpPr>
          <p:cNvPr id="1516" name="Google Shape;1516;g2da1dedc366_0_2763"/>
          <p:cNvSpPr txBox="1">
            <a:spLocks noGrp="1"/>
          </p:cNvSpPr>
          <p:nvPr>
            <p:ph type="body" idx="1"/>
          </p:nvPr>
        </p:nvSpPr>
        <p:spPr>
          <a:xfrm>
            <a:off x="369850" y="1227625"/>
            <a:ext cx="8467800" cy="3607800"/>
          </a:xfrm>
          <a:prstGeom prst="rect">
            <a:avLst/>
          </a:prstGeom>
        </p:spPr>
        <p:txBody>
          <a:bodyPr spcFirstLastPara="1" wrap="square" lIns="68575" tIns="34275" rIns="68575" bIns="34275" anchor="t" anchorCtr="0">
            <a:normAutofit lnSpcReduction="10000"/>
          </a:bodyPr>
          <a:lstStyle/>
          <a:p>
            <a:pPr marL="457200" lvl="0" indent="-368300" algn="l" rtl="0">
              <a:lnSpc>
                <a:spcPct val="100000"/>
              </a:lnSpc>
              <a:spcBef>
                <a:spcPts val="1000"/>
              </a:spcBef>
              <a:spcAft>
                <a:spcPts val="0"/>
              </a:spcAft>
              <a:buSzPts val="2200"/>
              <a:buChar char="•"/>
            </a:pPr>
            <a:r>
              <a:rPr lang="en-US" sz="2200"/>
              <a:t>Smartsheet</a:t>
            </a:r>
            <a:endParaRPr sz="2200"/>
          </a:p>
          <a:p>
            <a:pPr marL="457200" lvl="0" indent="-368300" algn="l" rtl="0">
              <a:lnSpc>
                <a:spcPct val="100000"/>
              </a:lnSpc>
              <a:spcBef>
                <a:spcPts val="1000"/>
              </a:spcBef>
              <a:spcAft>
                <a:spcPts val="0"/>
              </a:spcAft>
              <a:buSzPts val="2200"/>
              <a:buChar char="•"/>
            </a:pPr>
            <a:r>
              <a:rPr lang="en-US" sz="2200"/>
              <a:t>MS Project</a:t>
            </a:r>
            <a:endParaRPr sz="2200"/>
          </a:p>
          <a:p>
            <a:pPr marL="457200" lvl="0" indent="-368300" algn="l" rtl="0">
              <a:lnSpc>
                <a:spcPct val="100000"/>
              </a:lnSpc>
              <a:spcBef>
                <a:spcPts val="1000"/>
              </a:spcBef>
              <a:spcAft>
                <a:spcPts val="0"/>
              </a:spcAft>
              <a:buSzPts val="2200"/>
              <a:buChar char="•"/>
            </a:pPr>
            <a:r>
              <a:rPr lang="en-US" sz="2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3"/>
                  </a:ext>
                </a:extLst>
              </a:rPr>
              <a:t>Asana</a:t>
            </a:r>
            <a:endParaRPr sz="2200"/>
          </a:p>
          <a:p>
            <a:pPr marL="457200" lvl="0" indent="-368300" algn="l" rtl="0">
              <a:lnSpc>
                <a:spcPct val="100000"/>
              </a:lnSpc>
              <a:spcBef>
                <a:spcPts val="1000"/>
              </a:spcBef>
              <a:spcAft>
                <a:spcPts val="0"/>
              </a:spcAft>
              <a:buSzPts val="2200"/>
              <a:buChar char="•"/>
            </a:pPr>
            <a:r>
              <a:rPr lang="en-US" sz="2200"/>
              <a:t>Confluence</a:t>
            </a:r>
            <a:endParaRPr sz="2200"/>
          </a:p>
          <a:p>
            <a:pPr marL="457200" lvl="0" indent="-368300" algn="l" rtl="0">
              <a:lnSpc>
                <a:spcPct val="100000"/>
              </a:lnSpc>
              <a:spcBef>
                <a:spcPts val="1000"/>
              </a:spcBef>
              <a:spcAft>
                <a:spcPts val="0"/>
              </a:spcAft>
              <a:buSzPts val="2200"/>
              <a:buChar char="•"/>
            </a:pPr>
            <a:r>
              <a:rPr lang="en-US" sz="2200"/>
              <a:t>ProofHub</a:t>
            </a:r>
            <a:endParaRPr sz="2200"/>
          </a:p>
          <a:p>
            <a:pPr marL="457200" lvl="0" indent="-368300" algn="l" rtl="0">
              <a:lnSpc>
                <a:spcPct val="100000"/>
              </a:lnSpc>
              <a:spcBef>
                <a:spcPts val="1000"/>
              </a:spcBef>
              <a:spcAft>
                <a:spcPts val="0"/>
              </a:spcAft>
              <a:buSzPts val="2200"/>
              <a:buChar char="•"/>
            </a:pPr>
            <a:r>
              <a:rPr lang="en-US" sz="2200"/>
              <a:t>GitHub</a:t>
            </a:r>
            <a:endParaRPr sz="2200"/>
          </a:p>
          <a:p>
            <a:pPr marL="457200" lvl="0" indent="-368300" algn="l" rtl="0">
              <a:lnSpc>
                <a:spcPct val="100000"/>
              </a:lnSpc>
              <a:spcBef>
                <a:spcPts val="1000"/>
              </a:spcBef>
              <a:spcAft>
                <a:spcPts val="0"/>
              </a:spcAft>
              <a:buSzPts val="2200"/>
              <a:buChar char="•"/>
            </a:pPr>
            <a:r>
              <a:rPr lang="en-US" sz="2200"/>
              <a:t>Jira</a:t>
            </a:r>
            <a:endParaRPr sz="2200"/>
          </a:p>
          <a:p>
            <a:pPr marL="457200" lvl="0" indent="-368300" algn="l" rtl="0">
              <a:lnSpc>
                <a:spcPct val="100000"/>
              </a:lnSpc>
              <a:spcBef>
                <a:spcPts val="1000"/>
              </a:spcBef>
              <a:spcAft>
                <a:spcPts val="0"/>
              </a:spcAft>
              <a:buSzPts val="2200"/>
              <a:buChar char="•"/>
            </a:pPr>
            <a:r>
              <a:rPr lang="en-US" sz="2200"/>
              <a:t>The list can go on and on… </a:t>
            </a:r>
            <a:endParaRPr sz="2200"/>
          </a:p>
        </p:txBody>
      </p:sp>
      <p:sp>
        <p:nvSpPr>
          <p:cNvPr id="1517" name="Google Shape;1517;g2da1dedc366_0_2763"/>
          <p:cNvSpPr/>
          <p:nvPr/>
        </p:nvSpPr>
        <p:spPr>
          <a:xfrm>
            <a:off x="5325100" y="1435750"/>
            <a:ext cx="3296700" cy="1651800"/>
          </a:xfrm>
          <a:prstGeom prst="cloudCallout">
            <a:avLst>
              <a:gd name="adj1" fmla="val -27279"/>
              <a:gd name="adj2" fmla="val 6037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g2da1dedc366_0_2763"/>
          <p:cNvSpPr txBox="1"/>
          <p:nvPr/>
        </p:nvSpPr>
        <p:spPr>
          <a:xfrm>
            <a:off x="5791450" y="1694000"/>
            <a:ext cx="2393666"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dirty="0">
                <a:latin typeface="Permanent Marker"/>
                <a:ea typeface="Permanent Marker"/>
                <a:cs typeface="Permanent Marker"/>
                <a:sym typeface="Permanent Marker"/>
              </a:rPr>
              <a:t>What Tools does your jurisdiction use? </a:t>
            </a:r>
            <a:endParaRPr sz="2100" dirty="0">
              <a:latin typeface="Permanent Marker"/>
              <a:ea typeface="Permanent Marker"/>
              <a:cs typeface="Permanent Marker"/>
              <a:sym typeface="Permanent Marker"/>
            </a:endParaRPr>
          </a:p>
        </p:txBody>
      </p:sp>
      <p:pic>
        <p:nvPicPr>
          <p:cNvPr id="1519" name="Google Shape;1519;g2da1dedc366_0_2763"/>
          <p:cNvPicPr preferRelativeResize="0"/>
          <p:nvPr/>
        </p:nvPicPr>
        <p:blipFill>
          <a:blip r:embed="rId3">
            <a:alphaModFix/>
          </a:blip>
          <a:stretch>
            <a:fillRect/>
          </a:stretch>
        </p:blipFill>
        <p:spPr>
          <a:xfrm>
            <a:off x="3091138" y="2916349"/>
            <a:ext cx="4362675" cy="24540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23"/>
        <p:cNvGrpSpPr/>
        <p:nvPr/>
      </p:nvGrpSpPr>
      <p:grpSpPr>
        <a:xfrm>
          <a:off x="0" y="0"/>
          <a:ext cx="0" cy="0"/>
          <a:chOff x="0" y="0"/>
          <a:chExt cx="0" cy="0"/>
        </a:xfrm>
      </p:grpSpPr>
      <p:sp>
        <p:nvSpPr>
          <p:cNvPr id="1524" name="Google Shape;1524;g2da1dedc366_0_2771"/>
          <p:cNvSpPr txBox="1">
            <a:spLocks noGrp="1"/>
          </p:cNvSpPr>
          <p:nvPr>
            <p:ph type="title"/>
          </p:nvPr>
        </p:nvSpPr>
        <p:spPr>
          <a:xfrm>
            <a:off x="369850" y="406754"/>
            <a:ext cx="8467800" cy="6024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a:t>Importance of Funding and Sustainability </a:t>
            </a:r>
            <a:endParaRPr/>
          </a:p>
        </p:txBody>
      </p:sp>
      <p:sp>
        <p:nvSpPr>
          <p:cNvPr id="1525" name="Google Shape;1525;g2da1dedc366_0_2771"/>
          <p:cNvSpPr txBox="1">
            <a:spLocks noGrp="1"/>
          </p:cNvSpPr>
          <p:nvPr>
            <p:ph type="body" idx="1"/>
          </p:nvPr>
        </p:nvSpPr>
        <p:spPr>
          <a:xfrm>
            <a:off x="221750" y="1696550"/>
            <a:ext cx="3063600" cy="28140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US" sz="2700">
                <a:solidFill>
                  <a:srgbClr val="0D5DDF"/>
                </a:solidFill>
                <a:latin typeface="Permanent Marker"/>
                <a:ea typeface="Permanent Marker"/>
                <a:cs typeface="Permanent Marker"/>
                <a:sym typeface="Permanent Marker"/>
              </a:rPr>
              <a:t>Key Message … </a:t>
            </a:r>
            <a:endParaRPr sz="2700">
              <a:solidFill>
                <a:srgbClr val="0D5DDF"/>
              </a:solidFill>
              <a:latin typeface="Permanent Marker"/>
              <a:ea typeface="Permanent Marker"/>
              <a:cs typeface="Permanent Marker"/>
              <a:sym typeface="Permanent Marker"/>
            </a:endParaRPr>
          </a:p>
          <a:p>
            <a:pPr marL="0" lvl="0" indent="0" algn="ctr" rtl="0">
              <a:spcBef>
                <a:spcPts val="800"/>
              </a:spcBef>
              <a:spcAft>
                <a:spcPts val="0"/>
              </a:spcAft>
              <a:buNone/>
            </a:pPr>
            <a:endParaRPr sz="2700">
              <a:solidFill>
                <a:srgbClr val="0D5DDF"/>
              </a:solidFill>
              <a:latin typeface="Permanent Marker"/>
              <a:ea typeface="Permanent Marker"/>
              <a:cs typeface="Permanent Marker"/>
              <a:sym typeface="Permanent Marker"/>
            </a:endParaRPr>
          </a:p>
          <a:p>
            <a:pPr marL="0" lvl="0" indent="0" algn="ctr" rtl="0">
              <a:spcBef>
                <a:spcPts val="800"/>
              </a:spcBef>
              <a:spcAft>
                <a:spcPts val="0"/>
              </a:spcAft>
              <a:buNone/>
            </a:pPr>
            <a:r>
              <a:rPr lang="en-US" sz="4000">
                <a:solidFill>
                  <a:srgbClr val="0D5DDF"/>
                </a:solidFill>
                <a:latin typeface="Permanent Marker"/>
                <a:ea typeface="Permanent Marker"/>
                <a:cs typeface="Permanent Marker"/>
                <a:sym typeface="Permanent Marker"/>
              </a:rPr>
              <a:t>DIVERSIFY!</a:t>
            </a:r>
            <a:endParaRPr sz="2700">
              <a:solidFill>
                <a:srgbClr val="0D5DDF"/>
              </a:solidFill>
              <a:latin typeface="Permanent Marker"/>
              <a:ea typeface="Permanent Marker"/>
              <a:cs typeface="Permanent Marker"/>
              <a:sym typeface="Permanent Marker"/>
            </a:endParaRPr>
          </a:p>
        </p:txBody>
      </p:sp>
      <p:grpSp>
        <p:nvGrpSpPr>
          <p:cNvPr id="1526" name="Google Shape;1526;g2da1dedc366_0_2771"/>
          <p:cNvGrpSpPr/>
          <p:nvPr/>
        </p:nvGrpSpPr>
        <p:grpSpPr>
          <a:xfrm>
            <a:off x="3482775" y="4331291"/>
            <a:ext cx="5639223" cy="793886"/>
            <a:chOff x="1593000" y="2322568"/>
            <a:chExt cx="5957975" cy="643500"/>
          </a:xfrm>
        </p:grpSpPr>
        <p:sp>
          <p:nvSpPr>
            <p:cNvPr id="1527" name="Google Shape;1527;g2da1dedc366_0_2771"/>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g2da1dedc366_0_2771"/>
            <p:cNvSpPr/>
            <p:nvPr/>
          </p:nvSpPr>
          <p:spPr>
            <a:xfrm flipH="1">
              <a:off x="2283025" y="2322575"/>
              <a:ext cx="1844400" cy="642600"/>
            </a:xfrm>
            <a:prstGeom prst="rect">
              <a:avLst/>
            </a:prstGeom>
            <a:solidFill>
              <a:srgbClr val="0C5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g2da1dedc366_0_2771"/>
            <p:cNvSpPr/>
            <p:nvPr/>
          </p:nvSpPr>
          <p:spPr>
            <a:xfrm rot="-5400000">
              <a:off x="3501574" y="1934671"/>
              <a:ext cx="643356" cy="1419149"/>
            </a:xfrm>
            <a:prstGeom prst="flowChartOffpageConnector">
              <a:avLst/>
            </a:prstGeom>
            <a:solidFill>
              <a:srgbClr val="0C5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g2da1dedc366_0_2771"/>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300">
                  <a:solidFill>
                    <a:srgbClr val="FFFFFF"/>
                  </a:solidFill>
                  <a:latin typeface="Roboto Medium"/>
                  <a:ea typeface="Roboto Medium"/>
                  <a:cs typeface="Roboto Medium"/>
                  <a:sym typeface="Roboto Medium"/>
                </a:rPr>
                <a:t>Explore local funding</a:t>
              </a:r>
              <a:endParaRPr sz="1300">
                <a:solidFill>
                  <a:srgbClr val="FFFFFF"/>
                </a:solidFill>
                <a:latin typeface="Roboto"/>
                <a:ea typeface="Roboto"/>
                <a:cs typeface="Roboto"/>
                <a:sym typeface="Roboto"/>
              </a:endParaRPr>
            </a:p>
          </p:txBody>
        </p:sp>
        <p:sp>
          <p:nvSpPr>
            <p:cNvPr id="1531" name="Google Shape;1531;g2da1dedc366_0_2771"/>
            <p:cNvSpPr/>
            <p:nvPr/>
          </p:nvSpPr>
          <p:spPr>
            <a:xfrm>
              <a:off x="1593000" y="2322568"/>
              <a:ext cx="690000" cy="642300"/>
            </a:xfrm>
            <a:prstGeom prst="rect">
              <a:avLst/>
            </a:prstGeom>
            <a:solidFill>
              <a:srgbClr val="0D5CDF"/>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g2da1dedc366_0_2771"/>
            <p:cNvSpPr/>
            <p:nvPr/>
          </p:nvSpPr>
          <p:spPr>
            <a:xfrm>
              <a:off x="1593000" y="2322575"/>
              <a:ext cx="690000" cy="642600"/>
            </a:xfrm>
            <a:prstGeom prst="rect">
              <a:avLst/>
            </a:prstGeom>
            <a:solidFill>
              <a:srgbClr val="0E63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600">
                  <a:solidFill>
                    <a:srgbClr val="FFFFFF"/>
                  </a:solidFill>
                  <a:latin typeface="Roboto Thin"/>
                  <a:ea typeface="Roboto Thin"/>
                  <a:cs typeface="Roboto Thin"/>
                  <a:sym typeface="Roboto Thin"/>
                </a:rPr>
                <a:t>05</a:t>
              </a:r>
              <a:endParaRPr sz="2600">
                <a:solidFill>
                  <a:srgbClr val="FFFFFF"/>
                </a:solidFill>
                <a:latin typeface="Roboto Thin"/>
                <a:ea typeface="Roboto Thin"/>
                <a:cs typeface="Roboto Thin"/>
                <a:sym typeface="Roboto Thin"/>
              </a:endParaRPr>
            </a:p>
          </p:txBody>
        </p:sp>
        <p:sp>
          <p:nvSpPr>
            <p:cNvPr id="1533" name="Google Shape;1533;g2da1dedc366_0_2771"/>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8450" algn="l" rtl="0">
                <a:lnSpc>
                  <a:spcPct val="115000"/>
                </a:lnSpc>
                <a:spcBef>
                  <a:spcPts val="0"/>
                </a:spcBef>
                <a:spcAft>
                  <a:spcPts val="0"/>
                </a:spcAft>
                <a:buClr>
                  <a:srgbClr val="0C57D3"/>
                </a:buClr>
                <a:buSzPts val="1100"/>
                <a:buFont typeface="Roboto"/>
                <a:buChar char="●"/>
              </a:pPr>
              <a:r>
                <a:rPr lang="en-US" sz="1100">
                  <a:solidFill>
                    <a:srgbClr val="0C57D3"/>
                  </a:solidFill>
                  <a:latin typeface="Roboto"/>
                  <a:ea typeface="Roboto"/>
                  <a:cs typeface="Roboto"/>
                  <a:sym typeface="Roboto"/>
                </a:rPr>
                <a:t>State general funds</a:t>
              </a:r>
              <a:endParaRPr sz="1100">
                <a:solidFill>
                  <a:srgbClr val="0C57D3"/>
                </a:solidFill>
                <a:latin typeface="Roboto"/>
                <a:ea typeface="Roboto"/>
                <a:cs typeface="Roboto"/>
                <a:sym typeface="Roboto"/>
              </a:endParaRPr>
            </a:p>
            <a:p>
              <a:pPr marL="457200" lvl="0" indent="-298450" algn="l" rtl="0">
                <a:lnSpc>
                  <a:spcPct val="115000"/>
                </a:lnSpc>
                <a:spcBef>
                  <a:spcPts val="0"/>
                </a:spcBef>
                <a:spcAft>
                  <a:spcPts val="0"/>
                </a:spcAft>
                <a:buClr>
                  <a:srgbClr val="0C57D3"/>
                </a:buClr>
                <a:buSzPts val="1100"/>
                <a:buFont typeface="Roboto"/>
                <a:buChar char="●"/>
              </a:pPr>
              <a:r>
                <a:rPr lang="en-US" sz="1100">
                  <a:solidFill>
                    <a:srgbClr val="0C57D3"/>
                  </a:solidFill>
                  <a:latin typeface="Roboto"/>
                  <a:ea typeface="Roboto"/>
                  <a:cs typeface="Roboto"/>
                  <a:sym typeface="Roboto"/>
                </a:rPr>
                <a:t>Advocate with legislature</a:t>
              </a:r>
              <a:endParaRPr sz="1100">
                <a:solidFill>
                  <a:srgbClr val="0C57D3"/>
                </a:solidFill>
                <a:latin typeface="Roboto"/>
                <a:ea typeface="Roboto"/>
                <a:cs typeface="Roboto"/>
                <a:sym typeface="Roboto"/>
              </a:endParaRPr>
            </a:p>
            <a:p>
              <a:pPr marL="457200" lvl="0" indent="-298450" algn="l" rtl="0">
                <a:lnSpc>
                  <a:spcPct val="115000"/>
                </a:lnSpc>
                <a:spcBef>
                  <a:spcPts val="0"/>
                </a:spcBef>
                <a:spcAft>
                  <a:spcPts val="0"/>
                </a:spcAft>
                <a:buClr>
                  <a:srgbClr val="0C57D3"/>
                </a:buClr>
                <a:buSzPts val="1100"/>
                <a:buFont typeface="Roboto"/>
                <a:buChar char="●"/>
              </a:pPr>
              <a:r>
                <a:rPr lang="en-US" sz="1100">
                  <a:solidFill>
                    <a:srgbClr val="0C57D3"/>
                  </a:solidFill>
                  <a:latin typeface="Roboto"/>
                  <a:ea typeface="Roboto"/>
                  <a:cs typeface="Roboto"/>
                  <a:sym typeface="Roboto"/>
                </a:rPr>
                <a:t>Universal purchase funding</a:t>
              </a:r>
              <a:endParaRPr sz="1100">
                <a:solidFill>
                  <a:srgbClr val="0C57D3"/>
                </a:solidFill>
                <a:latin typeface="Roboto"/>
                <a:ea typeface="Roboto"/>
                <a:cs typeface="Roboto"/>
                <a:sym typeface="Roboto"/>
              </a:endParaRPr>
            </a:p>
          </p:txBody>
        </p:sp>
      </p:grpSp>
      <p:grpSp>
        <p:nvGrpSpPr>
          <p:cNvPr id="1534" name="Google Shape;1534;g2da1dedc366_0_2771"/>
          <p:cNvGrpSpPr/>
          <p:nvPr/>
        </p:nvGrpSpPr>
        <p:grpSpPr>
          <a:xfrm>
            <a:off x="3482775" y="3523329"/>
            <a:ext cx="5639223" cy="793886"/>
            <a:chOff x="1593000" y="2322568"/>
            <a:chExt cx="5957975" cy="643500"/>
          </a:xfrm>
        </p:grpSpPr>
        <p:sp>
          <p:nvSpPr>
            <p:cNvPr id="1535" name="Google Shape;1535;g2da1dedc366_0_2771"/>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g2da1dedc366_0_2771"/>
            <p:cNvSpPr/>
            <p:nvPr/>
          </p:nvSpPr>
          <p:spPr>
            <a:xfrm flipH="1">
              <a:off x="2283025" y="2322575"/>
              <a:ext cx="1844400" cy="642600"/>
            </a:xfrm>
            <a:prstGeom prst="rect">
              <a:avLst/>
            </a:prstGeom>
            <a:solidFill>
              <a:srgbClr val="0C5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g2da1dedc366_0_2771"/>
            <p:cNvSpPr/>
            <p:nvPr/>
          </p:nvSpPr>
          <p:spPr>
            <a:xfrm rot="-5400000">
              <a:off x="3501574" y="1934671"/>
              <a:ext cx="643356" cy="1419149"/>
            </a:xfrm>
            <a:prstGeom prst="flowChartOffpageConnector">
              <a:avLst/>
            </a:prstGeom>
            <a:solidFill>
              <a:srgbClr val="0C5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g2da1dedc366_0_2771"/>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300">
                  <a:solidFill>
                    <a:srgbClr val="FFFFFF"/>
                  </a:solidFill>
                  <a:latin typeface="Roboto Medium"/>
                  <a:ea typeface="Roboto Medium"/>
                  <a:cs typeface="Roboto Medium"/>
                  <a:sym typeface="Roboto Medium"/>
                </a:rPr>
                <a:t>Partner with other local programs</a:t>
              </a:r>
              <a:endParaRPr sz="1300">
                <a:solidFill>
                  <a:srgbClr val="FFFFFF"/>
                </a:solidFill>
                <a:latin typeface="Roboto"/>
                <a:ea typeface="Roboto"/>
                <a:cs typeface="Roboto"/>
                <a:sym typeface="Roboto"/>
              </a:endParaRPr>
            </a:p>
          </p:txBody>
        </p:sp>
        <p:sp>
          <p:nvSpPr>
            <p:cNvPr id="1539" name="Google Shape;1539;g2da1dedc366_0_2771"/>
            <p:cNvSpPr/>
            <p:nvPr/>
          </p:nvSpPr>
          <p:spPr>
            <a:xfrm>
              <a:off x="1593000" y="2322568"/>
              <a:ext cx="690000" cy="642300"/>
            </a:xfrm>
            <a:prstGeom prst="rect">
              <a:avLst/>
            </a:prstGeom>
            <a:solidFill>
              <a:srgbClr val="0D5CDF"/>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g2da1dedc366_0_2771"/>
            <p:cNvSpPr/>
            <p:nvPr/>
          </p:nvSpPr>
          <p:spPr>
            <a:xfrm>
              <a:off x="1593000" y="2322575"/>
              <a:ext cx="690000" cy="642600"/>
            </a:xfrm>
            <a:prstGeom prst="rect">
              <a:avLst/>
            </a:prstGeom>
            <a:solidFill>
              <a:srgbClr val="0E63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600">
                  <a:solidFill>
                    <a:srgbClr val="FFFFFF"/>
                  </a:solidFill>
                  <a:latin typeface="Roboto Thin"/>
                  <a:ea typeface="Roboto Thin"/>
                  <a:cs typeface="Roboto Thin"/>
                  <a:sym typeface="Roboto Thin"/>
                </a:rPr>
                <a:t>04</a:t>
              </a:r>
              <a:endParaRPr sz="2600">
                <a:solidFill>
                  <a:srgbClr val="FFFFFF"/>
                </a:solidFill>
                <a:latin typeface="Roboto Thin"/>
                <a:ea typeface="Roboto Thin"/>
                <a:cs typeface="Roboto Thin"/>
                <a:sym typeface="Roboto Thin"/>
              </a:endParaRPr>
            </a:p>
          </p:txBody>
        </p:sp>
        <p:sp>
          <p:nvSpPr>
            <p:cNvPr id="1541" name="Google Shape;1541;g2da1dedc366_0_2771"/>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8450" algn="l" rtl="0">
                <a:lnSpc>
                  <a:spcPct val="115000"/>
                </a:lnSpc>
                <a:spcBef>
                  <a:spcPts val="0"/>
                </a:spcBef>
                <a:spcAft>
                  <a:spcPts val="0"/>
                </a:spcAft>
                <a:buClr>
                  <a:srgbClr val="0C57D3"/>
                </a:buClr>
                <a:buSzPts val="1100"/>
                <a:buFont typeface="Roboto"/>
                <a:buChar char="●"/>
              </a:pPr>
              <a:r>
                <a:rPr lang="en-US" sz="1100">
                  <a:solidFill>
                    <a:srgbClr val="0C57D3"/>
                  </a:solidFill>
                  <a:latin typeface="Roboto"/>
                  <a:ea typeface="Roboto"/>
                  <a:cs typeface="Roboto"/>
                  <a:sym typeface="Roboto"/>
                </a:rPr>
                <a:t>WIC</a:t>
              </a:r>
              <a:endParaRPr sz="1100">
                <a:solidFill>
                  <a:srgbClr val="0C57D3"/>
                </a:solidFill>
                <a:latin typeface="Roboto"/>
                <a:ea typeface="Roboto"/>
                <a:cs typeface="Roboto"/>
                <a:sym typeface="Roboto"/>
              </a:endParaRPr>
            </a:p>
            <a:p>
              <a:pPr marL="457200" lvl="0" indent="-298450" algn="l" rtl="0">
                <a:lnSpc>
                  <a:spcPct val="115000"/>
                </a:lnSpc>
                <a:spcBef>
                  <a:spcPts val="0"/>
                </a:spcBef>
                <a:spcAft>
                  <a:spcPts val="0"/>
                </a:spcAft>
                <a:buClr>
                  <a:srgbClr val="0C57D3"/>
                </a:buClr>
                <a:buSzPts val="1100"/>
                <a:buFont typeface="Roboto"/>
                <a:buChar char="●"/>
              </a:pPr>
              <a:r>
                <a:rPr lang="en-US" sz="1100">
                  <a:solidFill>
                    <a:srgbClr val="0C57D3"/>
                  </a:solidFill>
                  <a:latin typeface="Roboto"/>
                  <a:ea typeface="Roboto"/>
                  <a:cs typeface="Roboto"/>
                  <a:sym typeface="Roboto"/>
                </a:rPr>
                <a:t>Lead Screening</a:t>
              </a:r>
              <a:endParaRPr sz="1100">
                <a:solidFill>
                  <a:srgbClr val="0C57D3"/>
                </a:solidFill>
                <a:latin typeface="Roboto"/>
                <a:ea typeface="Roboto"/>
                <a:cs typeface="Roboto"/>
                <a:sym typeface="Roboto"/>
              </a:endParaRPr>
            </a:p>
            <a:p>
              <a:pPr marL="457200" lvl="0" indent="-298450" algn="l" rtl="0">
                <a:lnSpc>
                  <a:spcPct val="115000"/>
                </a:lnSpc>
                <a:spcBef>
                  <a:spcPts val="0"/>
                </a:spcBef>
                <a:spcAft>
                  <a:spcPts val="0"/>
                </a:spcAft>
                <a:buClr>
                  <a:srgbClr val="0C57D3"/>
                </a:buClr>
                <a:buSzPts val="1100"/>
                <a:buFont typeface="Roboto"/>
                <a:buChar char="●"/>
              </a:pPr>
              <a:r>
                <a:rPr lang="en-US" sz="1100">
                  <a:solidFill>
                    <a:srgbClr val="0C57D3"/>
                  </a:solidFill>
                  <a:latin typeface="Roboto"/>
                  <a:ea typeface="Roboto"/>
                  <a:cs typeface="Roboto"/>
                  <a:sym typeface="Roboto"/>
                </a:rPr>
                <a:t>Early Hearing</a:t>
              </a:r>
              <a:endParaRPr sz="1100">
                <a:solidFill>
                  <a:srgbClr val="0C57D3"/>
                </a:solidFill>
                <a:latin typeface="Roboto"/>
                <a:ea typeface="Roboto"/>
                <a:cs typeface="Roboto"/>
                <a:sym typeface="Roboto"/>
              </a:endParaRPr>
            </a:p>
          </p:txBody>
        </p:sp>
      </p:grpSp>
      <p:grpSp>
        <p:nvGrpSpPr>
          <p:cNvPr id="1542" name="Google Shape;1542;g2da1dedc366_0_2771"/>
          <p:cNvGrpSpPr/>
          <p:nvPr/>
        </p:nvGrpSpPr>
        <p:grpSpPr>
          <a:xfrm>
            <a:off x="3482775" y="2715334"/>
            <a:ext cx="5639223" cy="793886"/>
            <a:chOff x="1593000" y="2322568"/>
            <a:chExt cx="5957975" cy="643500"/>
          </a:xfrm>
        </p:grpSpPr>
        <p:sp>
          <p:nvSpPr>
            <p:cNvPr id="1543" name="Google Shape;1543;g2da1dedc366_0_2771"/>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g2da1dedc366_0_2771"/>
            <p:cNvSpPr/>
            <p:nvPr/>
          </p:nvSpPr>
          <p:spPr>
            <a:xfrm flipH="1">
              <a:off x="2283025" y="2322575"/>
              <a:ext cx="1844400" cy="642600"/>
            </a:xfrm>
            <a:prstGeom prst="rect">
              <a:avLst/>
            </a:prstGeom>
            <a:solidFill>
              <a:srgbClr val="0C5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g2da1dedc366_0_2771"/>
            <p:cNvSpPr/>
            <p:nvPr/>
          </p:nvSpPr>
          <p:spPr>
            <a:xfrm rot="-5400000">
              <a:off x="3501574" y="1934671"/>
              <a:ext cx="643356" cy="1419149"/>
            </a:xfrm>
            <a:prstGeom prst="flowChartOffpageConnector">
              <a:avLst/>
            </a:prstGeom>
            <a:solidFill>
              <a:srgbClr val="0C5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g2da1dedc366_0_2771"/>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300">
                  <a:solidFill>
                    <a:srgbClr val="FFFFFF"/>
                  </a:solidFill>
                  <a:latin typeface="Roboto Medium"/>
                  <a:ea typeface="Roboto Medium"/>
                  <a:cs typeface="Roboto Medium"/>
                  <a:sym typeface="Roboto Medium"/>
                </a:rPr>
                <a:t>Explore private/public partnerships</a:t>
              </a:r>
              <a:endParaRPr sz="1300">
                <a:solidFill>
                  <a:srgbClr val="FFFFFF"/>
                </a:solidFill>
                <a:latin typeface="Roboto"/>
                <a:ea typeface="Roboto"/>
                <a:cs typeface="Roboto"/>
                <a:sym typeface="Roboto"/>
              </a:endParaRPr>
            </a:p>
          </p:txBody>
        </p:sp>
        <p:sp>
          <p:nvSpPr>
            <p:cNvPr id="1547" name="Google Shape;1547;g2da1dedc366_0_2771"/>
            <p:cNvSpPr/>
            <p:nvPr/>
          </p:nvSpPr>
          <p:spPr>
            <a:xfrm>
              <a:off x="1593000" y="2322568"/>
              <a:ext cx="690000" cy="642300"/>
            </a:xfrm>
            <a:prstGeom prst="rect">
              <a:avLst/>
            </a:prstGeom>
            <a:solidFill>
              <a:srgbClr val="0D5CDF"/>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g2da1dedc366_0_2771"/>
            <p:cNvSpPr/>
            <p:nvPr/>
          </p:nvSpPr>
          <p:spPr>
            <a:xfrm>
              <a:off x="1593000" y="2322575"/>
              <a:ext cx="690000" cy="642600"/>
            </a:xfrm>
            <a:prstGeom prst="rect">
              <a:avLst/>
            </a:prstGeom>
            <a:solidFill>
              <a:srgbClr val="0E63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sp>
          <p:nvSpPr>
            <p:cNvPr id="1549" name="Google Shape;1549;g2da1dedc366_0_2771"/>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8450" algn="l" rtl="0">
                <a:lnSpc>
                  <a:spcPct val="115000"/>
                </a:lnSpc>
                <a:spcBef>
                  <a:spcPts val="0"/>
                </a:spcBef>
                <a:spcAft>
                  <a:spcPts val="0"/>
                </a:spcAft>
                <a:buClr>
                  <a:srgbClr val="0C57D3"/>
                </a:buClr>
                <a:buSzPts val="1100"/>
                <a:buFont typeface="Roboto"/>
                <a:buChar char="●"/>
              </a:pPr>
              <a:r>
                <a:rPr lang="en-US" sz="1100">
                  <a:solidFill>
                    <a:srgbClr val="0C57D3"/>
                  </a:solidFill>
                  <a:latin typeface="Roboto"/>
                  <a:ea typeface="Roboto"/>
                  <a:cs typeface="Roboto"/>
                  <a:sym typeface="Roboto"/>
                </a:rPr>
                <a:t>Health payers may pay for HEDIS data</a:t>
              </a:r>
              <a:endParaRPr sz="1100">
                <a:solidFill>
                  <a:srgbClr val="0C57D3"/>
                </a:solidFill>
                <a:latin typeface="Roboto"/>
                <a:ea typeface="Roboto"/>
                <a:cs typeface="Roboto"/>
                <a:sym typeface="Roboto"/>
              </a:endParaRPr>
            </a:p>
            <a:p>
              <a:pPr marL="457200" lvl="0" indent="-298450" algn="l" rtl="0">
                <a:lnSpc>
                  <a:spcPct val="115000"/>
                </a:lnSpc>
                <a:spcBef>
                  <a:spcPts val="0"/>
                </a:spcBef>
                <a:spcAft>
                  <a:spcPts val="0"/>
                </a:spcAft>
                <a:buClr>
                  <a:srgbClr val="0C57D3"/>
                </a:buClr>
                <a:buSzPts val="1100"/>
                <a:buFont typeface="Roboto"/>
                <a:buChar char="●"/>
              </a:pPr>
              <a:r>
                <a:rPr lang="en-US" sz="1100">
                  <a:solidFill>
                    <a:srgbClr val="0C57D3"/>
                  </a:solidFill>
                  <a:latin typeface="Roboto"/>
                  <a:ea typeface="Roboto"/>
                  <a:cs typeface="Roboto"/>
                  <a:sym typeface="Roboto"/>
                </a:rPr>
                <a:t>Health systems may consider voluntary contributions</a:t>
              </a:r>
              <a:endParaRPr sz="1100">
                <a:solidFill>
                  <a:srgbClr val="0C57D3"/>
                </a:solidFill>
                <a:latin typeface="Roboto"/>
                <a:ea typeface="Roboto"/>
                <a:cs typeface="Roboto"/>
                <a:sym typeface="Roboto"/>
              </a:endParaRPr>
            </a:p>
          </p:txBody>
        </p:sp>
      </p:grpSp>
      <p:grpSp>
        <p:nvGrpSpPr>
          <p:cNvPr id="1550" name="Google Shape;1550;g2da1dedc366_0_2771"/>
          <p:cNvGrpSpPr/>
          <p:nvPr/>
        </p:nvGrpSpPr>
        <p:grpSpPr>
          <a:xfrm>
            <a:off x="3482775" y="1907382"/>
            <a:ext cx="5639223" cy="793886"/>
            <a:chOff x="1593000" y="2322568"/>
            <a:chExt cx="5957975" cy="643500"/>
          </a:xfrm>
        </p:grpSpPr>
        <p:sp>
          <p:nvSpPr>
            <p:cNvPr id="1551" name="Google Shape;1551;g2da1dedc366_0_2771"/>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g2da1dedc366_0_2771"/>
            <p:cNvSpPr/>
            <p:nvPr/>
          </p:nvSpPr>
          <p:spPr>
            <a:xfrm flipH="1">
              <a:off x="2283025" y="2322575"/>
              <a:ext cx="1844400" cy="642600"/>
            </a:xfrm>
            <a:prstGeom prst="rect">
              <a:avLst/>
            </a:prstGeom>
            <a:solidFill>
              <a:srgbClr val="0C5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g2da1dedc366_0_2771"/>
            <p:cNvSpPr/>
            <p:nvPr/>
          </p:nvSpPr>
          <p:spPr>
            <a:xfrm rot="-5400000">
              <a:off x="3501574" y="1934671"/>
              <a:ext cx="643356" cy="1419149"/>
            </a:xfrm>
            <a:prstGeom prst="flowChartOffpageConnector">
              <a:avLst/>
            </a:prstGeom>
            <a:solidFill>
              <a:srgbClr val="0C5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g2da1dedc366_0_2771"/>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300">
                  <a:solidFill>
                    <a:srgbClr val="FFFFFF"/>
                  </a:solidFill>
                  <a:latin typeface="Roboto Medium"/>
                  <a:ea typeface="Roboto Medium"/>
                  <a:cs typeface="Roboto Medium"/>
                  <a:sym typeface="Roboto Medium"/>
                </a:rPr>
                <a:t>Consider partnering with other federal programs</a:t>
              </a:r>
              <a:endParaRPr sz="1300">
                <a:solidFill>
                  <a:srgbClr val="FFFFFF"/>
                </a:solidFill>
                <a:latin typeface="Roboto"/>
                <a:ea typeface="Roboto"/>
                <a:cs typeface="Roboto"/>
                <a:sym typeface="Roboto"/>
              </a:endParaRPr>
            </a:p>
          </p:txBody>
        </p:sp>
        <p:sp>
          <p:nvSpPr>
            <p:cNvPr id="1555" name="Google Shape;1555;g2da1dedc366_0_2771"/>
            <p:cNvSpPr/>
            <p:nvPr/>
          </p:nvSpPr>
          <p:spPr>
            <a:xfrm>
              <a:off x="1593000" y="2322568"/>
              <a:ext cx="690000" cy="642300"/>
            </a:xfrm>
            <a:prstGeom prst="rect">
              <a:avLst/>
            </a:prstGeom>
            <a:solidFill>
              <a:srgbClr val="0D5CDF"/>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g2da1dedc366_0_2771"/>
            <p:cNvSpPr/>
            <p:nvPr/>
          </p:nvSpPr>
          <p:spPr>
            <a:xfrm>
              <a:off x="1593000" y="2322575"/>
              <a:ext cx="690000" cy="642600"/>
            </a:xfrm>
            <a:prstGeom prst="rect">
              <a:avLst/>
            </a:prstGeom>
            <a:solidFill>
              <a:srgbClr val="0E63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600">
                  <a:solidFill>
                    <a:srgbClr val="FFFFFF"/>
                  </a:solidFill>
                  <a:latin typeface="Roboto Thin"/>
                  <a:ea typeface="Roboto Thin"/>
                  <a:cs typeface="Roboto Thin"/>
                  <a:sym typeface="Roboto Thin"/>
                </a:rPr>
                <a:t>02</a:t>
              </a:r>
              <a:endParaRPr sz="2600">
                <a:solidFill>
                  <a:srgbClr val="FFFFFF"/>
                </a:solidFill>
                <a:latin typeface="Roboto Thin"/>
                <a:ea typeface="Roboto Thin"/>
                <a:cs typeface="Roboto Thin"/>
                <a:sym typeface="Roboto Thin"/>
              </a:endParaRPr>
            </a:p>
          </p:txBody>
        </p:sp>
        <p:sp>
          <p:nvSpPr>
            <p:cNvPr id="1557" name="Google Shape;1557;g2da1dedc366_0_2771"/>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8450" algn="l" rtl="0">
                <a:lnSpc>
                  <a:spcPct val="115000"/>
                </a:lnSpc>
                <a:spcBef>
                  <a:spcPts val="0"/>
                </a:spcBef>
                <a:spcAft>
                  <a:spcPts val="0"/>
                </a:spcAft>
                <a:buClr>
                  <a:srgbClr val="0C57D3"/>
                </a:buClr>
                <a:buSzPts val="1100"/>
                <a:buFont typeface="Roboto"/>
                <a:buChar char="●"/>
              </a:pPr>
              <a:r>
                <a:rPr lang="en-US" sz="1100">
                  <a:solidFill>
                    <a:srgbClr val="0C57D3"/>
                  </a:solidFill>
                  <a:latin typeface="Roboto"/>
                  <a:ea typeface="Roboto"/>
                  <a:cs typeface="Roboto"/>
                  <a:sym typeface="Roboto"/>
                </a:rPr>
                <a:t>CMS/Medicaid Enterprise Services 90/10 or 75/25 match for enhancements</a:t>
              </a:r>
              <a:endParaRPr sz="1100">
                <a:solidFill>
                  <a:srgbClr val="0C57D3"/>
                </a:solidFill>
                <a:latin typeface="Roboto"/>
                <a:ea typeface="Roboto"/>
                <a:cs typeface="Roboto"/>
                <a:sym typeface="Roboto"/>
              </a:endParaRPr>
            </a:p>
            <a:p>
              <a:pPr marL="457200" lvl="0" indent="-298450" algn="l" rtl="0">
                <a:lnSpc>
                  <a:spcPct val="115000"/>
                </a:lnSpc>
                <a:spcBef>
                  <a:spcPts val="0"/>
                </a:spcBef>
                <a:spcAft>
                  <a:spcPts val="0"/>
                </a:spcAft>
                <a:buClr>
                  <a:srgbClr val="0C57D3"/>
                </a:buClr>
                <a:buSzPts val="1100"/>
                <a:buFont typeface="Roboto"/>
                <a:buChar char="●"/>
              </a:pPr>
              <a:r>
                <a:rPr lang="en-US" sz="1100">
                  <a:solidFill>
                    <a:srgbClr val="0C57D3"/>
                  </a:solidFill>
                  <a:latin typeface="Roboto"/>
                  <a:ea typeface="Roboto"/>
                  <a:cs typeface="Roboto"/>
                  <a:sym typeface="Roboto"/>
                </a:rPr>
                <a:t>50/50 match for operations</a:t>
              </a:r>
              <a:endParaRPr sz="1100">
                <a:solidFill>
                  <a:srgbClr val="0C57D3"/>
                </a:solidFill>
                <a:latin typeface="Roboto"/>
                <a:ea typeface="Roboto"/>
                <a:cs typeface="Roboto"/>
                <a:sym typeface="Roboto"/>
              </a:endParaRPr>
            </a:p>
          </p:txBody>
        </p:sp>
      </p:grpSp>
      <p:grpSp>
        <p:nvGrpSpPr>
          <p:cNvPr id="1558" name="Google Shape;1558;g2da1dedc366_0_2771"/>
          <p:cNvGrpSpPr/>
          <p:nvPr/>
        </p:nvGrpSpPr>
        <p:grpSpPr>
          <a:xfrm>
            <a:off x="3482775" y="1099409"/>
            <a:ext cx="5639223" cy="793886"/>
            <a:chOff x="1593000" y="2322568"/>
            <a:chExt cx="5957975" cy="643500"/>
          </a:xfrm>
        </p:grpSpPr>
        <p:sp>
          <p:nvSpPr>
            <p:cNvPr id="1559" name="Google Shape;1559;g2da1dedc366_0_2771"/>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g2da1dedc366_0_2771"/>
            <p:cNvSpPr/>
            <p:nvPr/>
          </p:nvSpPr>
          <p:spPr>
            <a:xfrm flipH="1">
              <a:off x="2283025" y="2322575"/>
              <a:ext cx="1844400" cy="642600"/>
            </a:xfrm>
            <a:prstGeom prst="rect">
              <a:avLst/>
            </a:prstGeom>
            <a:solidFill>
              <a:srgbClr val="0C5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g2da1dedc366_0_2771"/>
            <p:cNvSpPr/>
            <p:nvPr/>
          </p:nvSpPr>
          <p:spPr>
            <a:xfrm rot="-5400000">
              <a:off x="3501574" y="1934671"/>
              <a:ext cx="643356" cy="1419149"/>
            </a:xfrm>
            <a:prstGeom prst="flowChartOffpageConnector">
              <a:avLst/>
            </a:prstGeom>
            <a:solidFill>
              <a:srgbClr val="0C5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g2da1dedc366_0_2771"/>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300">
                  <a:solidFill>
                    <a:srgbClr val="FFFFFF"/>
                  </a:solidFill>
                  <a:latin typeface="Roboto Medium"/>
                  <a:ea typeface="Roboto Medium"/>
                  <a:cs typeface="Roboto Medium"/>
                  <a:sym typeface="Roboto Medium"/>
                </a:rPr>
                <a:t>Explore Data Modernization Funds</a:t>
              </a:r>
              <a:endParaRPr sz="1300">
                <a:solidFill>
                  <a:srgbClr val="FFFFFF"/>
                </a:solidFill>
                <a:latin typeface="Roboto"/>
                <a:ea typeface="Roboto"/>
                <a:cs typeface="Roboto"/>
                <a:sym typeface="Roboto"/>
              </a:endParaRPr>
            </a:p>
          </p:txBody>
        </p:sp>
        <p:sp>
          <p:nvSpPr>
            <p:cNvPr id="1563" name="Google Shape;1563;g2da1dedc366_0_2771"/>
            <p:cNvSpPr/>
            <p:nvPr/>
          </p:nvSpPr>
          <p:spPr>
            <a:xfrm>
              <a:off x="1593000" y="2322568"/>
              <a:ext cx="690000" cy="642300"/>
            </a:xfrm>
            <a:prstGeom prst="rect">
              <a:avLst/>
            </a:prstGeom>
            <a:solidFill>
              <a:srgbClr val="0D5CDF"/>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g2da1dedc366_0_2771"/>
            <p:cNvSpPr/>
            <p:nvPr/>
          </p:nvSpPr>
          <p:spPr>
            <a:xfrm>
              <a:off x="1593000" y="2322575"/>
              <a:ext cx="690000" cy="642600"/>
            </a:xfrm>
            <a:prstGeom prst="rect">
              <a:avLst/>
            </a:prstGeom>
            <a:solidFill>
              <a:srgbClr val="0E63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sp>
          <p:nvSpPr>
            <p:cNvPr id="1565" name="Google Shape;1565;g2da1dedc366_0_2771"/>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8450" algn="l" rtl="0">
                <a:lnSpc>
                  <a:spcPct val="115000"/>
                </a:lnSpc>
                <a:spcBef>
                  <a:spcPts val="0"/>
                </a:spcBef>
                <a:spcAft>
                  <a:spcPts val="0"/>
                </a:spcAft>
                <a:buClr>
                  <a:srgbClr val="0C57D3"/>
                </a:buClr>
                <a:buSzPts val="1100"/>
                <a:buFont typeface="Roboto"/>
                <a:buChar char="●"/>
              </a:pPr>
              <a:r>
                <a:rPr lang="en-US" sz="1100">
                  <a:solidFill>
                    <a:srgbClr val="0C57D3"/>
                  </a:solidFill>
                  <a:latin typeface="Roboto"/>
                  <a:ea typeface="Roboto"/>
                  <a:cs typeface="Roboto"/>
                  <a:sym typeface="Roboto"/>
                </a:rPr>
                <a:t>Epidemiology and Laboratory Capacity (ELC) funds</a:t>
              </a:r>
              <a:endParaRPr sz="1100">
                <a:solidFill>
                  <a:srgbClr val="0C57D3"/>
                </a:solidFill>
                <a:latin typeface="Roboto"/>
                <a:ea typeface="Roboto"/>
                <a:cs typeface="Roboto"/>
                <a:sym typeface="Roboto"/>
              </a:endParaRPr>
            </a:p>
            <a:p>
              <a:pPr marL="457200" lvl="0" indent="-298450" algn="l" rtl="0">
                <a:lnSpc>
                  <a:spcPct val="115000"/>
                </a:lnSpc>
                <a:spcBef>
                  <a:spcPts val="0"/>
                </a:spcBef>
                <a:spcAft>
                  <a:spcPts val="0"/>
                </a:spcAft>
                <a:buClr>
                  <a:srgbClr val="0C57D3"/>
                </a:buClr>
                <a:buSzPts val="1100"/>
                <a:buFont typeface="Roboto"/>
                <a:buChar char="●"/>
              </a:pPr>
              <a:r>
                <a:rPr lang="en-US" sz="1100">
                  <a:solidFill>
                    <a:srgbClr val="0C57D3"/>
                  </a:solidFill>
                  <a:latin typeface="Roboto"/>
                  <a:ea typeface="Roboto"/>
                  <a:cs typeface="Roboto"/>
                  <a:sym typeface="Roboto"/>
                </a:rPr>
                <a:t>Public Health Infrastructure Grant (PHIG) funds</a:t>
              </a:r>
              <a:endParaRPr sz="1100">
                <a:solidFill>
                  <a:srgbClr val="0C57D3"/>
                </a:solidFill>
                <a:latin typeface="Roboto"/>
                <a:ea typeface="Roboto"/>
                <a:cs typeface="Roboto"/>
                <a:sym typeface="Roboto"/>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1361" name="Google Shape;1361;g2da1dedc366_0_2622"/>
          <p:cNvSpPr txBox="1">
            <a:spLocks noGrp="1"/>
          </p:cNvSpPr>
          <p:nvPr>
            <p:ph type="title"/>
          </p:nvPr>
        </p:nvSpPr>
        <p:spPr>
          <a:xfrm>
            <a:off x="369857" y="888511"/>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Clr>
                <a:srgbClr val="2E5F7D"/>
              </a:buClr>
              <a:buSzPts val="3300"/>
              <a:buFont typeface="Calibri"/>
              <a:buNone/>
            </a:pPr>
            <a:r>
              <a:rPr lang="en-US"/>
              <a:t>Learning Objectives</a:t>
            </a:r>
            <a:endParaRPr/>
          </a:p>
        </p:txBody>
      </p:sp>
      <p:sp>
        <p:nvSpPr>
          <p:cNvPr id="1362" name="Google Shape;1362;g2da1dedc366_0_2622"/>
          <p:cNvSpPr txBox="1">
            <a:spLocks noGrp="1"/>
          </p:cNvSpPr>
          <p:nvPr>
            <p:ph type="body" idx="1"/>
          </p:nvPr>
        </p:nvSpPr>
        <p:spPr>
          <a:xfrm>
            <a:off x="369850" y="1840400"/>
            <a:ext cx="8467800" cy="2821500"/>
          </a:xfrm>
          <a:prstGeom prst="rect">
            <a:avLst/>
          </a:prstGeom>
          <a:noFill/>
          <a:ln>
            <a:noFill/>
          </a:ln>
        </p:spPr>
        <p:txBody>
          <a:bodyPr spcFirstLastPara="1" wrap="square" lIns="68575" tIns="34275" rIns="68575" bIns="34275" anchor="t" anchorCtr="0">
            <a:normAutofit/>
          </a:bodyPr>
          <a:lstStyle/>
          <a:p>
            <a:pPr marL="342900" lvl="0" indent="-304800" algn="l" rtl="0">
              <a:lnSpc>
                <a:spcPct val="100000"/>
              </a:lnSpc>
              <a:spcBef>
                <a:spcPts val="1000"/>
              </a:spcBef>
              <a:spcAft>
                <a:spcPts val="0"/>
              </a:spcAft>
              <a:buSzPts val="2200"/>
              <a:buChar char="•"/>
            </a:pPr>
            <a:r>
              <a:rPr lang="en-US" sz="2200"/>
              <a:t>Revisit and broaden knowledge of available data sources and resources to assess the </a:t>
            </a:r>
            <a:r>
              <a:rPr lang="en-US" sz="2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
                  </a:ext>
                </a:extLst>
              </a:rPr>
              <a:t>capabilities of an IIS</a:t>
            </a:r>
            <a:endParaRPr sz="2200"/>
          </a:p>
          <a:p>
            <a:pPr marL="342900" lvl="0" indent="-304800" algn="l" rtl="0">
              <a:lnSpc>
                <a:spcPct val="100000"/>
              </a:lnSpc>
              <a:spcBef>
                <a:spcPts val="1000"/>
              </a:spcBef>
              <a:spcAft>
                <a:spcPts val="0"/>
              </a:spcAft>
              <a:buSzPts val="2200"/>
              <a:buChar char="•"/>
            </a:pPr>
            <a:r>
              <a:rPr lang="en-US" sz="2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
                  </a:ext>
                </a:extLst>
              </a:rPr>
              <a:t>Consider the short- and long-term planning and prioritization needed to meet programmatic goals and make sustainable investments</a:t>
            </a:r>
            <a:endParaRPr sz="2200"/>
          </a:p>
          <a:p>
            <a:pPr marL="342900" lvl="0" indent="-304800" algn="l" rtl="0">
              <a:lnSpc>
                <a:spcPct val="100000"/>
              </a:lnSpc>
              <a:spcBef>
                <a:spcPts val="1000"/>
              </a:spcBef>
              <a:spcAft>
                <a:spcPts val="0"/>
              </a:spcAft>
              <a:buSzPts val="2200"/>
              <a:buChar char="•"/>
            </a:pPr>
            <a:r>
              <a:rPr lang="en-US" sz="2200"/>
              <a:t>Explore the benefits and opportunity costs inherent in programmatic decisions and actions</a:t>
            </a:r>
            <a:endParaRPr sz="2200">
              <a:highlight>
                <a:srgbClr val="FFFF00"/>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9"/>
        <p:cNvGrpSpPr/>
        <p:nvPr/>
      </p:nvGrpSpPr>
      <p:grpSpPr>
        <a:xfrm>
          <a:off x="0" y="0"/>
          <a:ext cx="0" cy="0"/>
          <a:chOff x="0" y="0"/>
          <a:chExt cx="0" cy="0"/>
        </a:xfrm>
      </p:grpSpPr>
      <p:sp>
        <p:nvSpPr>
          <p:cNvPr id="1570" name="Google Shape;1570;g2da1dedc366_0_2776"/>
          <p:cNvSpPr txBox="1"/>
          <p:nvPr/>
        </p:nvSpPr>
        <p:spPr>
          <a:xfrm>
            <a:off x="231150" y="1844003"/>
            <a:ext cx="8681700" cy="92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400" b="1" i="0" u="none" strike="noStrike" cap="none">
                <a:solidFill>
                  <a:srgbClr val="FFFFFF"/>
                </a:solidFill>
                <a:latin typeface="Calibri"/>
                <a:ea typeface="Calibri"/>
                <a:cs typeface="Calibri"/>
                <a:sym typeface="Calibri"/>
              </a:rPr>
              <a:t>What (and Who) Drives IIS Decision-Making?</a:t>
            </a:r>
            <a:endParaRPr sz="44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endParaRPr sz="4800" b="1" i="0" u="none" strike="noStrike" cap="none">
              <a:solidFill>
                <a:srgbClr val="FFFFFF"/>
              </a:solidFill>
              <a:latin typeface="Calibri"/>
              <a:ea typeface="Calibri"/>
              <a:cs typeface="Calibri"/>
              <a:sym typeface="Calibri"/>
            </a:endParaRPr>
          </a:p>
        </p:txBody>
      </p:sp>
      <p:sp>
        <p:nvSpPr>
          <p:cNvPr id="1571" name="Google Shape;1571;g2da1dedc366_0_2776"/>
          <p:cNvSpPr txBox="1">
            <a:spLocks noGrp="1"/>
          </p:cNvSpPr>
          <p:nvPr>
            <p:ph type="title"/>
          </p:nvPr>
        </p:nvSpPr>
        <p:spPr>
          <a:xfrm>
            <a:off x="543818" y="1803754"/>
            <a:ext cx="6351000" cy="604200"/>
          </a:xfrm>
          <a:prstGeom prst="rect">
            <a:avLst/>
          </a:prstGeom>
          <a:noFill/>
          <a:ln>
            <a:noFill/>
          </a:ln>
        </p:spPr>
        <p:txBody>
          <a:bodyPr spcFirstLastPara="1" wrap="square" lIns="68575" tIns="34275" rIns="68575" bIns="34275" anchor="ctr" anchorCtr="0">
            <a:normAutofit/>
          </a:bodyPr>
          <a:lstStyle/>
          <a:p>
            <a:pPr marL="0" lvl="0" indent="0" algn="l" rtl="0">
              <a:lnSpc>
                <a:spcPct val="91666"/>
              </a:lnSpc>
              <a:spcBef>
                <a:spcPts val="0"/>
              </a:spcBef>
              <a:spcAft>
                <a:spcPts val="0"/>
              </a:spcAft>
              <a:buSzPts val="3600"/>
              <a:buNone/>
            </a:pPr>
            <a:r>
              <a:rPr lang="en-US"/>
              <a:t>Prioritization </a:t>
            </a:r>
            <a:endParaRPr/>
          </a:p>
        </p:txBody>
      </p:sp>
      <p:sp>
        <p:nvSpPr>
          <p:cNvPr id="1572" name="Google Shape;1572;g2da1dedc366_0_2776"/>
          <p:cNvSpPr txBox="1">
            <a:spLocks noGrp="1"/>
          </p:cNvSpPr>
          <p:nvPr>
            <p:ph type="subTitle" idx="1"/>
          </p:nvPr>
        </p:nvSpPr>
        <p:spPr>
          <a:xfrm>
            <a:off x="543831" y="2937500"/>
            <a:ext cx="6513600" cy="443400"/>
          </a:xfrm>
          <a:prstGeom prst="rect">
            <a:avLst/>
          </a:prstGeom>
          <a:noFill/>
          <a:ln>
            <a:noFill/>
          </a:ln>
        </p:spPr>
        <p:txBody>
          <a:bodyPr spcFirstLastPara="1" wrap="square" lIns="68575" tIns="34275" rIns="68575" bIns="34275" anchor="t" anchorCtr="0">
            <a:noAutofit/>
          </a:bodyPr>
          <a:lstStyle/>
          <a:p>
            <a:pPr marL="0" lvl="0" indent="0" algn="l" rtl="0">
              <a:lnSpc>
                <a:spcPct val="71666"/>
              </a:lnSpc>
              <a:spcBef>
                <a:spcPts val="0"/>
              </a:spcBef>
              <a:spcAft>
                <a:spcPts val="0"/>
              </a:spcAft>
              <a:buClr>
                <a:schemeClr val="dk1"/>
              </a:buClr>
              <a:buSzPts val="1710"/>
              <a:buFont typeface="Arial"/>
              <a:buNone/>
            </a:pPr>
            <a:r>
              <a:rPr lang="en-US" sz="2210" b="0" i="1">
                <a:solidFill>
                  <a:schemeClr val="dk1"/>
                </a:solidFill>
              </a:rPr>
              <a:t>Distinguish the </a:t>
            </a:r>
            <a:r>
              <a:rPr lang="en-US" sz="2210" i="1">
                <a:solidFill>
                  <a:schemeClr val="dk1"/>
                </a:solidFill>
              </a:rPr>
              <a:t>essential </a:t>
            </a:r>
            <a:r>
              <a:rPr lang="en-US" sz="2210" b="0" i="1">
                <a:solidFill>
                  <a:schemeClr val="dk1"/>
                </a:solidFill>
              </a:rPr>
              <a:t>from the </a:t>
            </a:r>
            <a:r>
              <a:rPr lang="en-US" sz="2210" i="1">
                <a:solidFill>
                  <a:schemeClr val="dk1"/>
                </a:solidFill>
              </a:rPr>
              <a:t>everyday</a:t>
            </a:r>
            <a:endParaRPr sz="1355" i="1">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76"/>
        <p:cNvGrpSpPr/>
        <p:nvPr/>
      </p:nvGrpSpPr>
      <p:grpSpPr>
        <a:xfrm>
          <a:off x="0" y="0"/>
          <a:ext cx="0" cy="0"/>
          <a:chOff x="0" y="0"/>
          <a:chExt cx="0" cy="0"/>
        </a:xfrm>
      </p:grpSpPr>
      <p:sp>
        <p:nvSpPr>
          <p:cNvPr id="1577" name="Google Shape;1577;g2da1dedc366_0_2782"/>
          <p:cNvSpPr txBox="1">
            <a:spLocks noGrp="1"/>
          </p:cNvSpPr>
          <p:nvPr>
            <p:ph type="body" idx="1"/>
          </p:nvPr>
        </p:nvSpPr>
        <p:spPr>
          <a:xfrm>
            <a:off x="338107" y="2289175"/>
            <a:ext cx="8467800" cy="24540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sz="2200" i="1"/>
          </a:p>
          <a:p>
            <a:pPr marL="3200400" lvl="0" indent="0" algn="l" rtl="0">
              <a:spcBef>
                <a:spcPts val="800"/>
              </a:spcBef>
              <a:spcAft>
                <a:spcPts val="0"/>
              </a:spcAft>
              <a:buNone/>
            </a:pPr>
            <a:endParaRPr sz="2200" i="1"/>
          </a:p>
          <a:p>
            <a:pPr marL="3200400" lvl="0" indent="-368300" algn="l" rtl="0">
              <a:spcBef>
                <a:spcPts val="800"/>
              </a:spcBef>
              <a:spcAft>
                <a:spcPts val="0"/>
              </a:spcAft>
              <a:buSzPts val="2200"/>
              <a:buChar char="-"/>
            </a:pPr>
            <a:r>
              <a:rPr lang="en-US" sz="2200"/>
              <a:t>Dr. Anne Zink, Chief Medical Officer for Alaska Department of Health</a:t>
            </a:r>
            <a:endParaRPr sz="2200"/>
          </a:p>
        </p:txBody>
      </p:sp>
      <p:sp>
        <p:nvSpPr>
          <p:cNvPr id="1578" name="Google Shape;1578;g2da1dedc366_0_2782"/>
          <p:cNvSpPr/>
          <p:nvPr/>
        </p:nvSpPr>
        <p:spPr>
          <a:xfrm>
            <a:off x="2883750" y="1616875"/>
            <a:ext cx="3376500" cy="1447200"/>
          </a:xfrm>
          <a:prstGeom prst="round1Rect">
            <a:avLst>
              <a:gd name="adj" fmla="val 16667"/>
            </a:avLst>
          </a:prstGeom>
          <a:solidFill>
            <a:srgbClr val="E3EBB3"/>
          </a:solidFill>
          <a:ln w="9525" cap="flat" cmpd="sng">
            <a:solidFill>
              <a:srgbClr val="2E5F7D"/>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l" rtl="0">
              <a:lnSpc>
                <a:spcPct val="100000"/>
              </a:lnSpc>
              <a:spcBef>
                <a:spcPts val="800"/>
              </a:spcBef>
              <a:spcAft>
                <a:spcPts val="0"/>
              </a:spcAft>
              <a:buClr>
                <a:schemeClr val="dk1"/>
              </a:buClr>
              <a:buSzPts val="1100"/>
              <a:buFont typeface="Arial"/>
              <a:buNone/>
            </a:pPr>
            <a:r>
              <a:rPr lang="en-US" sz="2200" i="1">
                <a:solidFill>
                  <a:srgbClr val="2E5F7D"/>
                </a:solidFill>
                <a:latin typeface="Calibri"/>
                <a:ea typeface="Calibri"/>
                <a:cs typeface="Calibri"/>
                <a:sym typeface="Calibri"/>
              </a:rPr>
              <a:t>“We can do anything, but we can’t do everything.”</a:t>
            </a:r>
            <a:endParaRPr sz="2200" b="0" i="1" u="none" strike="noStrike" cap="none">
              <a:solidFill>
                <a:srgbClr val="2E5F7D"/>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82"/>
        <p:cNvGrpSpPr/>
        <p:nvPr/>
      </p:nvGrpSpPr>
      <p:grpSpPr>
        <a:xfrm>
          <a:off x="0" y="0"/>
          <a:ext cx="0" cy="0"/>
          <a:chOff x="0" y="0"/>
          <a:chExt cx="0" cy="0"/>
        </a:xfrm>
      </p:grpSpPr>
      <p:sp>
        <p:nvSpPr>
          <p:cNvPr id="1583" name="Google Shape;1583;g2da1dedc366_0_2786"/>
          <p:cNvSpPr txBox="1">
            <a:spLocks noGrp="1"/>
          </p:cNvSpPr>
          <p:nvPr>
            <p:ph type="title"/>
          </p:nvPr>
        </p:nvSpPr>
        <p:spPr>
          <a:xfrm>
            <a:off x="338107" y="410761"/>
            <a:ext cx="8467800" cy="805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a:t>Important Questions to Help You Prioritize</a:t>
            </a:r>
            <a:endParaRPr/>
          </a:p>
        </p:txBody>
      </p:sp>
      <p:graphicFrame>
        <p:nvGraphicFramePr>
          <p:cNvPr id="1584" name="Google Shape;1584;g2da1dedc366_0_2786"/>
          <p:cNvGraphicFramePr/>
          <p:nvPr/>
        </p:nvGraphicFramePr>
        <p:xfrm>
          <a:off x="564275" y="1281475"/>
          <a:ext cx="8015450" cy="3273372"/>
        </p:xfrm>
        <a:graphic>
          <a:graphicData uri="http://schemas.openxmlformats.org/drawingml/2006/table">
            <a:tbl>
              <a:tblPr>
                <a:noFill/>
                <a:tableStyleId>{D97E208A-ACEA-4EE2-91E5-645D73B5AB03}</a:tableStyleId>
              </a:tblPr>
              <a:tblGrid>
                <a:gridCol w="4007725">
                  <a:extLst>
                    <a:ext uri="{9D8B030D-6E8A-4147-A177-3AD203B41FA5}">
                      <a16:colId xmlns:a16="http://schemas.microsoft.com/office/drawing/2014/main" val="20000"/>
                    </a:ext>
                  </a:extLst>
                </a:gridCol>
                <a:gridCol w="400772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US" b="1">
                          <a:solidFill>
                            <a:schemeClr val="dk1"/>
                          </a:solidFill>
                          <a:latin typeface="Calibri"/>
                          <a:ea typeface="Calibri"/>
                          <a:cs typeface="Calibri"/>
                          <a:sym typeface="Calibri"/>
                        </a:rPr>
                        <a:t>Question</a:t>
                      </a:r>
                      <a:endParaRPr b="1">
                        <a:solidFill>
                          <a:schemeClr val="dk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9FC5E8"/>
                    </a:solidFill>
                  </a:tcPr>
                </a:tc>
                <a:tc>
                  <a:txBody>
                    <a:bodyPr/>
                    <a:lstStyle/>
                    <a:p>
                      <a:pPr marL="0" lvl="0" indent="0" algn="l" rtl="0">
                        <a:spcBef>
                          <a:spcPts val="0"/>
                        </a:spcBef>
                        <a:spcAft>
                          <a:spcPts val="0"/>
                        </a:spcAft>
                        <a:buNone/>
                      </a:pPr>
                      <a:r>
                        <a:rPr lang="en-US" b="1">
                          <a:solidFill>
                            <a:schemeClr val="dk1"/>
                          </a:solidFill>
                          <a:latin typeface="Calibri"/>
                          <a:ea typeface="Calibri"/>
                          <a:cs typeface="Calibri"/>
                          <a:sym typeface="Calibri"/>
                        </a:rPr>
                        <a:t>Gets At…</a:t>
                      </a:r>
                      <a:endParaRPr b="1">
                        <a:solidFill>
                          <a:schemeClr val="dk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9FC5E8"/>
                    </a:solidFill>
                  </a:tcPr>
                </a:tc>
                <a:extLst>
                  <a:ext uri="{0D108BD9-81ED-4DB2-BD59-A6C34878D82A}">
                    <a16:rowId xmlns:a16="http://schemas.microsoft.com/office/drawing/2014/main" val="10000"/>
                  </a:ext>
                </a:extLst>
              </a:tr>
              <a:tr h="381000">
                <a:tc>
                  <a:txBody>
                    <a:bodyPr/>
                    <a:lstStyle/>
                    <a:p>
                      <a:pPr marL="0" lvl="0" indent="0" algn="l" rtl="0">
                        <a:lnSpc>
                          <a:spcPct val="120000"/>
                        </a:lnSpc>
                        <a:spcBef>
                          <a:spcPts val="0"/>
                        </a:spcBef>
                        <a:spcAft>
                          <a:spcPts val="1900"/>
                        </a:spcAft>
                        <a:buNone/>
                      </a:pPr>
                      <a:r>
                        <a:rPr lang="en-US" b="1">
                          <a:solidFill>
                            <a:schemeClr val="dk1"/>
                          </a:solidFill>
                          <a:latin typeface="Calibri"/>
                          <a:ea typeface="Calibri"/>
                          <a:cs typeface="Calibri"/>
                          <a:sym typeface="Calibri"/>
                        </a:rPr>
                        <a:t>HOW DOES THIS ALIGN WITH OUR PROGRAM’S GOALS AND OBJECTIVES?</a:t>
                      </a:r>
                      <a:endParaRPr b="1">
                        <a:solidFill>
                          <a:schemeClr val="dk1"/>
                        </a:solidFill>
                        <a:latin typeface="Calibri"/>
                        <a:ea typeface="Calibri"/>
                        <a:cs typeface="Calibri"/>
                        <a:sym typeface="Calibri"/>
                      </a:endParaRPr>
                    </a:p>
                  </a:txBody>
                  <a:tcPr marL="91425" marR="91425" marT="91425" marB="91425">
                    <a:lnT w="9525" cap="flat" cmpd="sng">
                      <a:solidFill>
                        <a:srgbClr val="9E9E9E">
                          <a:alpha val="0"/>
                        </a:srgbClr>
                      </a:solidFill>
                      <a:prstDash val="solid"/>
                      <a:round/>
                      <a:headEnd type="none" w="sm" len="sm"/>
                      <a:tailEnd type="none" w="sm" len="sm"/>
                    </a:lnT>
                  </a:tcPr>
                </a:tc>
                <a:tc>
                  <a:txBody>
                    <a:bodyPr/>
                    <a:lstStyle/>
                    <a:p>
                      <a:pPr marL="0" lvl="0" indent="0" algn="l" rtl="0">
                        <a:spcBef>
                          <a:spcPts val="0"/>
                        </a:spcBef>
                        <a:spcAft>
                          <a:spcPts val="0"/>
                        </a:spcAft>
                        <a:buNone/>
                      </a:pPr>
                      <a:r>
                        <a:rPr lang="en-US">
                          <a:solidFill>
                            <a:schemeClr val="dk1"/>
                          </a:solidFill>
                          <a:latin typeface="Calibri"/>
                          <a:ea typeface="Calibri"/>
                          <a:cs typeface="Calibri"/>
                          <a:sym typeface="Calibri"/>
                        </a:rPr>
                        <a:t>Strategic Importance - how does this dovetail with broader long-term targets?</a:t>
                      </a:r>
                      <a:endParaRPr>
                        <a:solidFill>
                          <a:schemeClr val="dk1"/>
                        </a:solidFill>
                        <a:latin typeface="Calibri"/>
                        <a:ea typeface="Calibri"/>
                        <a:cs typeface="Calibri"/>
                        <a:sym typeface="Calibri"/>
                      </a:endParaRPr>
                    </a:p>
                  </a:txBody>
                  <a:tcPr marL="91425" marR="91425" marT="91425" marB="91425">
                    <a:lnT w="9525" cap="flat" cmpd="sng">
                      <a:solidFill>
                        <a:srgbClr val="9E9E9E">
                          <a:alpha val="0"/>
                        </a:srgbClr>
                      </a:solidFill>
                      <a:prstDash val="solid"/>
                      <a:round/>
                      <a:headEnd type="none" w="sm" len="sm"/>
                      <a:tailEnd type="none" w="sm" len="sm"/>
                    </a:lnT>
                  </a:tcPr>
                </a:tc>
                <a:extLst>
                  <a:ext uri="{0D108BD9-81ED-4DB2-BD59-A6C34878D82A}">
                    <a16:rowId xmlns:a16="http://schemas.microsoft.com/office/drawing/2014/main" val="10001"/>
                  </a:ext>
                </a:extLst>
              </a:tr>
              <a:tr h="381000">
                <a:tc>
                  <a:txBody>
                    <a:bodyPr/>
                    <a:lstStyle/>
                    <a:p>
                      <a:pPr marL="0" lvl="0" indent="0" algn="l" rtl="0">
                        <a:lnSpc>
                          <a:spcPct val="120000"/>
                        </a:lnSpc>
                        <a:spcBef>
                          <a:spcPts val="0"/>
                        </a:spcBef>
                        <a:spcAft>
                          <a:spcPts val="1900"/>
                        </a:spcAft>
                        <a:buNone/>
                      </a:pPr>
                      <a:r>
                        <a:rPr lang="en-US" b="1">
                          <a:solidFill>
                            <a:schemeClr val="dk1"/>
                          </a:solidFill>
                          <a:latin typeface="Calibri"/>
                          <a:ea typeface="Calibri"/>
                          <a:cs typeface="Calibri"/>
                          <a:sym typeface="Calibri"/>
                        </a:rPr>
                        <a:t>IF WE DIDN’T DO THIS, WHAT WOULD HAPPEN?</a:t>
                      </a:r>
                      <a:endParaRPr b="1">
                        <a:solidFill>
                          <a:schemeClr val="dk1"/>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a:solidFill>
                            <a:schemeClr val="dk1"/>
                          </a:solidFill>
                          <a:latin typeface="Calibri"/>
                          <a:ea typeface="Calibri"/>
                          <a:cs typeface="Calibri"/>
                          <a:sym typeface="Calibri"/>
                        </a:rPr>
                        <a:t>Big picture impact - what’s the domino effect of completing/not completing this task?</a:t>
                      </a:r>
                      <a:endParaRPr>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lnSpc>
                          <a:spcPct val="120000"/>
                        </a:lnSpc>
                        <a:spcBef>
                          <a:spcPts val="0"/>
                        </a:spcBef>
                        <a:spcAft>
                          <a:spcPts val="1900"/>
                        </a:spcAft>
                        <a:buNone/>
                      </a:pPr>
                      <a:r>
                        <a:rPr lang="en-US" b="1">
                          <a:solidFill>
                            <a:schemeClr val="dk1"/>
                          </a:solidFill>
                          <a:latin typeface="Calibri"/>
                          <a:ea typeface="Calibri"/>
                          <a:cs typeface="Calibri"/>
                          <a:sym typeface="Calibri"/>
                        </a:rPr>
                        <a:t>HOW DOES THIS RELATE TO OUR OTHER PROJECTS?</a:t>
                      </a:r>
                      <a:endParaRPr b="1">
                        <a:solidFill>
                          <a:schemeClr val="dk1"/>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a:solidFill>
                            <a:schemeClr val="dk1"/>
                          </a:solidFill>
                          <a:latin typeface="Calibri"/>
                          <a:ea typeface="Calibri"/>
                          <a:cs typeface="Calibri"/>
                          <a:sym typeface="Calibri"/>
                        </a:rPr>
                        <a:t>Interaction - how is this linked to other tasks? </a:t>
                      </a:r>
                      <a:endParaRPr>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lnSpc>
                          <a:spcPct val="120000"/>
                        </a:lnSpc>
                        <a:spcBef>
                          <a:spcPts val="0"/>
                        </a:spcBef>
                        <a:spcAft>
                          <a:spcPts val="1900"/>
                        </a:spcAft>
                        <a:buNone/>
                      </a:pPr>
                      <a:r>
                        <a:rPr lang="en-US" b="1">
                          <a:solidFill>
                            <a:schemeClr val="dk1"/>
                          </a:solidFill>
                          <a:latin typeface="Calibri"/>
                          <a:ea typeface="Calibri"/>
                          <a:cs typeface="Calibri"/>
                          <a:sym typeface="Calibri"/>
                        </a:rPr>
                        <a:t>HOW IMPORTANT IS IT THAT WE DO THIS SOON?</a:t>
                      </a:r>
                      <a:endParaRPr b="1">
                        <a:solidFill>
                          <a:schemeClr val="dk1"/>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a:solidFill>
                            <a:schemeClr val="dk1"/>
                          </a:solidFill>
                          <a:latin typeface="Calibri"/>
                          <a:ea typeface="Calibri"/>
                          <a:cs typeface="Calibri"/>
                          <a:sym typeface="Calibri"/>
                        </a:rPr>
                        <a:t>Urgency - it may be important, but can it wait? </a:t>
                      </a:r>
                      <a:endParaRPr>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lnSpc>
                          <a:spcPct val="120000"/>
                        </a:lnSpc>
                        <a:spcBef>
                          <a:spcPts val="0"/>
                        </a:spcBef>
                        <a:spcAft>
                          <a:spcPts val="1900"/>
                        </a:spcAft>
                        <a:buNone/>
                      </a:pPr>
                      <a:r>
                        <a:rPr lang="en-US" b="1">
                          <a:solidFill>
                            <a:schemeClr val="dk1"/>
                          </a:solidFill>
                          <a:latin typeface="Calibri"/>
                          <a:ea typeface="Calibri"/>
                          <a:cs typeface="Calibri"/>
                          <a:sym typeface="Calibri"/>
                        </a:rPr>
                        <a:t>IF WE ACCOMPLISHED THIS TASK, WOULD IT MAKE EVERYTHING ELSE EASIER?</a:t>
                      </a:r>
                      <a:endParaRPr b="1">
                        <a:solidFill>
                          <a:schemeClr val="dk1"/>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a:solidFill>
                            <a:schemeClr val="dk1"/>
                          </a:solidFill>
                          <a:latin typeface="Calibri"/>
                          <a:ea typeface="Calibri"/>
                          <a:cs typeface="Calibri"/>
                          <a:sym typeface="Calibri"/>
                        </a:rPr>
                        <a:t>Efficiency - would completing this task make future work easier? </a:t>
                      </a:r>
                      <a:endParaRPr>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88"/>
        <p:cNvGrpSpPr/>
        <p:nvPr/>
      </p:nvGrpSpPr>
      <p:grpSpPr>
        <a:xfrm>
          <a:off x="0" y="0"/>
          <a:ext cx="0" cy="0"/>
          <a:chOff x="0" y="0"/>
          <a:chExt cx="0" cy="0"/>
        </a:xfrm>
      </p:grpSpPr>
      <p:sp>
        <p:nvSpPr>
          <p:cNvPr id="1589" name="Google Shape;1589;g2da1dedc366_0_2791"/>
          <p:cNvSpPr txBox="1">
            <a:spLocks noGrp="1"/>
          </p:cNvSpPr>
          <p:nvPr>
            <p:ph type="title"/>
          </p:nvPr>
        </p:nvSpPr>
        <p:spPr>
          <a:xfrm>
            <a:off x="369857" y="888511"/>
            <a:ext cx="8467800" cy="805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a:t>Prioritization Tools</a:t>
            </a:r>
            <a:endParaRPr/>
          </a:p>
        </p:txBody>
      </p:sp>
      <p:sp>
        <p:nvSpPr>
          <p:cNvPr id="1590" name="Google Shape;1590;g2da1dedc366_0_2791"/>
          <p:cNvSpPr txBox="1">
            <a:spLocks noGrp="1"/>
          </p:cNvSpPr>
          <p:nvPr>
            <p:ph type="body" idx="1"/>
          </p:nvPr>
        </p:nvSpPr>
        <p:spPr>
          <a:xfrm>
            <a:off x="369854" y="2084625"/>
            <a:ext cx="3750600" cy="2454000"/>
          </a:xfrm>
          <a:prstGeom prst="rect">
            <a:avLst/>
          </a:prstGeom>
        </p:spPr>
        <p:txBody>
          <a:bodyPr spcFirstLastPara="1" wrap="square" lIns="68575" tIns="34275" rIns="68575" bIns="34275" anchor="t" anchorCtr="0">
            <a:normAutofit/>
          </a:bodyPr>
          <a:lstStyle/>
          <a:p>
            <a:pPr marL="457200" lvl="0" indent="-368300" algn="l" rtl="0">
              <a:lnSpc>
                <a:spcPct val="100000"/>
              </a:lnSpc>
              <a:spcBef>
                <a:spcPts val="1000"/>
              </a:spcBef>
              <a:spcAft>
                <a:spcPts val="0"/>
              </a:spcAft>
              <a:buSzPts val="2200"/>
              <a:buChar char="•"/>
            </a:pPr>
            <a:r>
              <a:rPr lang="en-US" sz="2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
                  </a:ext>
                </a:extLst>
              </a:rPr>
              <a:t>There are a multitude of tools </a:t>
            </a:r>
            <a:r>
              <a:rPr lang="en-US" sz="2200"/>
              <a:t>available to help you prioritize</a:t>
            </a:r>
            <a:endParaRPr sz="2200"/>
          </a:p>
          <a:p>
            <a:pPr marL="457200" lvl="0" indent="-368300" algn="l" rtl="0">
              <a:lnSpc>
                <a:spcPct val="100000"/>
              </a:lnSpc>
              <a:spcBef>
                <a:spcPts val="1000"/>
              </a:spcBef>
              <a:spcAft>
                <a:spcPts val="0"/>
              </a:spcAft>
              <a:buSzPts val="2200"/>
              <a:buChar char="•"/>
            </a:pPr>
            <a:r>
              <a:rPr lang="en-US" sz="2200"/>
              <a:t>The Eisenhower Matrix might be one that can help</a:t>
            </a:r>
            <a:endParaRPr sz="2200"/>
          </a:p>
        </p:txBody>
      </p:sp>
      <p:pic>
        <p:nvPicPr>
          <p:cNvPr id="1591" name="Google Shape;1591;g2da1dedc366_0_2791"/>
          <p:cNvPicPr preferRelativeResize="0"/>
          <p:nvPr/>
        </p:nvPicPr>
        <p:blipFill>
          <a:blip r:embed="rId3">
            <a:alphaModFix/>
          </a:blip>
          <a:stretch>
            <a:fillRect/>
          </a:stretch>
        </p:blipFill>
        <p:spPr>
          <a:xfrm>
            <a:off x="4517075" y="829489"/>
            <a:ext cx="3750600" cy="390256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sp>
        <p:nvSpPr>
          <p:cNvPr id="1596" name="Google Shape;1596;g2da1dedc366_0_2797"/>
          <p:cNvSpPr txBox="1">
            <a:spLocks noGrp="1"/>
          </p:cNvSpPr>
          <p:nvPr>
            <p:ph type="title"/>
          </p:nvPr>
        </p:nvSpPr>
        <p:spPr>
          <a:xfrm>
            <a:off x="369857" y="406761"/>
            <a:ext cx="8467800" cy="805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a:t>Opportunity Costs </a:t>
            </a:r>
            <a:endParaRPr/>
          </a:p>
        </p:txBody>
      </p:sp>
      <p:sp>
        <p:nvSpPr>
          <p:cNvPr id="1597" name="Google Shape;1597;g2da1dedc366_0_2797"/>
          <p:cNvSpPr txBox="1">
            <a:spLocks noGrp="1"/>
          </p:cNvSpPr>
          <p:nvPr>
            <p:ph type="body" idx="1"/>
          </p:nvPr>
        </p:nvSpPr>
        <p:spPr>
          <a:xfrm>
            <a:off x="369850" y="1212250"/>
            <a:ext cx="4885800" cy="35538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US" sz="1800"/>
              <a:t>Opportunity costs are defined as: “the loss of potential gain from </a:t>
            </a:r>
            <a:r>
              <a:rPr lang="en-US" sz="1800" b="1">
                <a:solidFill>
                  <a:schemeClr val="accent1"/>
                </a:solidFill>
              </a:rPr>
              <a:t>other </a:t>
            </a:r>
            <a:r>
              <a:rPr lang="en-US" sz="1800"/>
              <a:t>alternatives when one alternative is chosen”</a:t>
            </a:r>
            <a:endParaRPr sz="1800"/>
          </a:p>
          <a:p>
            <a:pPr marL="457200" lvl="0" indent="-342900" algn="l" rtl="0">
              <a:lnSpc>
                <a:spcPct val="100000"/>
              </a:lnSpc>
              <a:spcBef>
                <a:spcPts val="0"/>
              </a:spcBef>
              <a:spcAft>
                <a:spcPts val="0"/>
              </a:spcAft>
              <a:buSzPts val="1800"/>
              <a:buChar char="•"/>
            </a:pPr>
            <a:r>
              <a:rPr lang="en-US" sz="1800" i="1"/>
              <a:t>Example: An onboarding team spent 90 hours over 3 months working with a small provider to get their bidirectional interface set-up. But what did they </a:t>
            </a:r>
            <a:r>
              <a:rPr lang="en-US" sz="1800" i="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5"/>
                  </a:ext>
                </a:extLst>
              </a:rPr>
              <a:t>NOT</a:t>
            </a:r>
            <a:r>
              <a:rPr lang="en-US" sz="1800" i="1"/>
              <a:t> do (and reap the benefits from) because they were busy responding to a single provider? </a:t>
            </a:r>
            <a:endParaRPr sz="1800" i="1"/>
          </a:p>
          <a:p>
            <a:pPr marL="0" lvl="0" indent="0" algn="l" rtl="0">
              <a:lnSpc>
                <a:spcPct val="100000"/>
              </a:lnSpc>
              <a:spcBef>
                <a:spcPts val="0"/>
              </a:spcBef>
              <a:spcAft>
                <a:spcPts val="0"/>
              </a:spcAft>
              <a:buNone/>
            </a:pPr>
            <a:endParaRPr sz="1800"/>
          </a:p>
          <a:p>
            <a:pPr marL="0" lvl="0" indent="0" algn="l" rtl="0">
              <a:lnSpc>
                <a:spcPct val="100000"/>
              </a:lnSpc>
              <a:spcBef>
                <a:spcPts val="0"/>
              </a:spcBef>
              <a:spcAft>
                <a:spcPts val="0"/>
              </a:spcAft>
              <a:buNone/>
            </a:pPr>
            <a:r>
              <a:rPr lang="en-US" sz="1800"/>
              <a:t>Can you think of examples of opportunity costs in your program? </a:t>
            </a:r>
            <a:endParaRPr sz="1800"/>
          </a:p>
        </p:txBody>
      </p:sp>
      <p:pic>
        <p:nvPicPr>
          <p:cNvPr id="1598" name="Google Shape;1598;g2da1dedc366_0_2797"/>
          <p:cNvPicPr preferRelativeResize="0"/>
          <p:nvPr/>
        </p:nvPicPr>
        <p:blipFill>
          <a:blip r:embed="rId3">
            <a:alphaModFix/>
          </a:blip>
          <a:stretch>
            <a:fillRect/>
          </a:stretch>
        </p:blipFill>
        <p:spPr>
          <a:xfrm>
            <a:off x="5335626" y="1673252"/>
            <a:ext cx="3608125" cy="22965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02"/>
        <p:cNvGrpSpPr/>
        <p:nvPr/>
      </p:nvGrpSpPr>
      <p:grpSpPr>
        <a:xfrm>
          <a:off x="0" y="0"/>
          <a:ext cx="0" cy="0"/>
          <a:chOff x="0" y="0"/>
          <a:chExt cx="0" cy="0"/>
        </a:xfrm>
      </p:grpSpPr>
      <p:sp>
        <p:nvSpPr>
          <p:cNvPr id="1603" name="Google Shape;1603;g2da1dedc366_0_2803"/>
          <p:cNvSpPr txBox="1">
            <a:spLocks noGrp="1"/>
          </p:cNvSpPr>
          <p:nvPr>
            <p:ph type="title"/>
          </p:nvPr>
        </p:nvSpPr>
        <p:spPr>
          <a:xfrm>
            <a:off x="338107" y="541061"/>
            <a:ext cx="8467800" cy="805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a:t>Communication and Transparency</a:t>
            </a:r>
            <a:endParaRPr/>
          </a:p>
        </p:txBody>
      </p:sp>
      <p:sp>
        <p:nvSpPr>
          <p:cNvPr id="1604" name="Google Shape;1604;g2da1dedc366_0_2803"/>
          <p:cNvSpPr txBox="1">
            <a:spLocks noGrp="1"/>
          </p:cNvSpPr>
          <p:nvPr>
            <p:ph type="body" idx="1"/>
          </p:nvPr>
        </p:nvSpPr>
        <p:spPr>
          <a:xfrm>
            <a:off x="338107" y="1310635"/>
            <a:ext cx="6905700" cy="2751000"/>
          </a:xfrm>
          <a:prstGeom prst="rect">
            <a:avLst/>
          </a:prstGeom>
        </p:spPr>
        <p:txBody>
          <a:bodyPr spcFirstLastPara="1" wrap="square" lIns="68575" tIns="34275" rIns="68575" bIns="34275" anchor="t" anchorCtr="0">
            <a:noAutofit/>
          </a:bodyPr>
          <a:lstStyle/>
          <a:p>
            <a:pPr marL="0" lvl="0" indent="0" algn="l" rtl="0">
              <a:lnSpc>
                <a:spcPct val="100000"/>
              </a:lnSpc>
              <a:spcBef>
                <a:spcPts val="1000"/>
              </a:spcBef>
              <a:spcAft>
                <a:spcPts val="0"/>
              </a:spcAft>
              <a:buNone/>
            </a:pPr>
            <a:r>
              <a:rPr lang="en-US" sz="2200" dirty="0"/>
              <a:t>Once you set your priorities, how do you communicate about them? During the Change Management session, we talked about Change Readiness:</a:t>
            </a:r>
            <a:endParaRPr sz="2200" dirty="0"/>
          </a:p>
          <a:p>
            <a:pPr marL="457200" lvl="0" indent="-368300" algn="l" rtl="0">
              <a:lnSpc>
                <a:spcPct val="100000"/>
              </a:lnSpc>
              <a:spcBef>
                <a:spcPts val="1000"/>
              </a:spcBef>
              <a:spcAft>
                <a:spcPts val="0"/>
              </a:spcAft>
              <a:buSzPts val="2200"/>
              <a:buChar char="•"/>
            </a:pPr>
            <a:r>
              <a:rPr lang="en-US" sz="2200" dirty="0"/>
              <a:t>Past changes have been implemented successfully?</a:t>
            </a:r>
            <a:endParaRPr sz="2200" dirty="0"/>
          </a:p>
          <a:p>
            <a:pPr marL="457200" lvl="0" indent="-368300" algn="l" rtl="0">
              <a:lnSpc>
                <a:spcPct val="100000"/>
              </a:lnSpc>
              <a:spcBef>
                <a:spcPts val="1000"/>
              </a:spcBef>
              <a:spcAft>
                <a:spcPts val="0"/>
              </a:spcAft>
              <a:buSzPts val="2200"/>
              <a:buChar char="•"/>
            </a:pPr>
            <a:r>
              <a:rPr lang="en-US" sz="2200" dirty="0"/>
              <a:t>Leadership is visible and active?</a:t>
            </a:r>
            <a:endParaRPr sz="2200" dirty="0"/>
          </a:p>
          <a:p>
            <a:pPr marL="457200" lvl="0" indent="-368300" algn="l" rtl="0">
              <a:lnSpc>
                <a:spcPct val="100000"/>
              </a:lnSpc>
              <a:spcBef>
                <a:spcPts val="1000"/>
              </a:spcBef>
              <a:spcAft>
                <a:spcPts val="0"/>
              </a:spcAft>
              <a:buSzPts val="2200"/>
              <a:buChar char="•"/>
            </a:pPr>
            <a:r>
              <a:rPr lang="en-US" sz="2200" dirty="0"/>
              <a:t>Organization encourages new ideas?</a:t>
            </a:r>
            <a:endParaRPr sz="2200" dirty="0"/>
          </a:p>
          <a:p>
            <a:pPr marL="457200" lvl="0" indent="-368300" algn="l" rtl="0">
              <a:lnSpc>
                <a:spcPct val="100000"/>
              </a:lnSpc>
              <a:spcBef>
                <a:spcPts val="1000"/>
              </a:spcBef>
              <a:spcAft>
                <a:spcPts val="0"/>
              </a:spcAft>
              <a:buSzPts val="2200"/>
              <a:buChar char="•"/>
            </a:pPr>
            <a:r>
              <a:rPr lang="en-US" sz="2200" dirty="0"/>
              <a:t>Management team is receptive to new ideas and encourages open communication? </a:t>
            </a:r>
            <a:endParaRPr sz="2200" dirty="0"/>
          </a:p>
        </p:txBody>
      </p:sp>
      <p:pic>
        <p:nvPicPr>
          <p:cNvPr id="1605" name="Google Shape;1605;g2da1dedc366_0_2803"/>
          <p:cNvPicPr preferRelativeResize="0"/>
          <p:nvPr/>
        </p:nvPicPr>
        <p:blipFill rotWithShape="1">
          <a:blip r:embed="rId3">
            <a:alphaModFix/>
          </a:blip>
          <a:srcRect b="8991"/>
          <a:stretch/>
        </p:blipFill>
        <p:spPr>
          <a:xfrm>
            <a:off x="7044187" y="440700"/>
            <a:ext cx="2099812" cy="13997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g2da1dedc366_0_2809"/>
          <p:cNvSpPr txBox="1">
            <a:spLocks noGrp="1"/>
          </p:cNvSpPr>
          <p:nvPr>
            <p:ph type="title"/>
          </p:nvPr>
        </p:nvSpPr>
        <p:spPr>
          <a:xfrm>
            <a:off x="1371600" y="283050"/>
            <a:ext cx="8467800" cy="805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a:t>Activity: Prioritization Strategies</a:t>
            </a:r>
            <a:endParaRPr/>
          </a:p>
        </p:txBody>
      </p:sp>
      <p:sp>
        <p:nvSpPr>
          <p:cNvPr id="1611" name="Google Shape;1611;g2da1dedc366_0_2809"/>
          <p:cNvSpPr txBox="1">
            <a:spLocks noGrp="1"/>
          </p:cNvSpPr>
          <p:nvPr>
            <p:ph type="body" idx="1"/>
          </p:nvPr>
        </p:nvSpPr>
        <p:spPr>
          <a:xfrm>
            <a:off x="369850" y="1413475"/>
            <a:ext cx="8530200" cy="805500"/>
          </a:xfrm>
          <a:prstGeom prst="rect">
            <a:avLst/>
          </a:prstGeom>
        </p:spPr>
        <p:txBody>
          <a:bodyPr spcFirstLastPara="1" wrap="square" lIns="68575" tIns="34275" rIns="68575" bIns="34275" anchor="t" anchorCtr="0">
            <a:normAutofit lnSpcReduction="10000"/>
          </a:bodyPr>
          <a:lstStyle/>
          <a:p>
            <a:pPr marL="457200" lvl="0" indent="-368300" algn="l" rtl="0">
              <a:lnSpc>
                <a:spcPct val="100000"/>
              </a:lnSpc>
              <a:spcBef>
                <a:spcPts val="1000"/>
              </a:spcBef>
              <a:spcAft>
                <a:spcPts val="0"/>
              </a:spcAft>
              <a:buSzPts val="2200"/>
              <a:buChar char="•"/>
            </a:pPr>
            <a:r>
              <a:rPr lang="en-US" sz="2200"/>
              <a:t>Think about the opportunities we generated </a:t>
            </a:r>
            <a:r>
              <a:rPr lang="en-US" sz="2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6"/>
                  </a:ext>
                </a:extLst>
              </a:rPr>
              <a:t>in the SWOT exercise</a:t>
            </a:r>
            <a:r>
              <a:rPr lang="en-US" sz="2200"/>
              <a:t> on Day 2 (Workbook page 43):</a:t>
            </a:r>
            <a:endParaRPr sz="1800" i="1"/>
          </a:p>
        </p:txBody>
      </p:sp>
      <p:pic>
        <p:nvPicPr>
          <p:cNvPr id="1612" name="Google Shape;1612;g2da1dedc366_0_2809"/>
          <p:cNvPicPr preferRelativeResize="0"/>
          <p:nvPr/>
        </p:nvPicPr>
        <p:blipFill rotWithShape="1">
          <a:blip r:embed="rId3">
            <a:alphaModFix/>
          </a:blip>
          <a:srcRect/>
          <a:stretch/>
        </p:blipFill>
        <p:spPr>
          <a:xfrm>
            <a:off x="0" y="0"/>
            <a:ext cx="1371600" cy="1371600"/>
          </a:xfrm>
          <a:prstGeom prst="rect">
            <a:avLst/>
          </a:prstGeom>
          <a:noFill/>
          <a:ln>
            <a:noFill/>
          </a:ln>
        </p:spPr>
      </p:pic>
      <p:pic>
        <p:nvPicPr>
          <p:cNvPr id="1613" name="Google Shape;1613;g2da1dedc366_0_2809"/>
          <p:cNvPicPr preferRelativeResize="0"/>
          <p:nvPr/>
        </p:nvPicPr>
        <p:blipFill rotWithShape="1">
          <a:blip r:embed="rId4">
            <a:alphaModFix/>
          </a:blip>
          <a:srcRect t="5329"/>
          <a:stretch/>
        </p:blipFill>
        <p:spPr>
          <a:xfrm>
            <a:off x="4541600" y="2033175"/>
            <a:ext cx="4602401" cy="3110324"/>
          </a:xfrm>
          <a:prstGeom prst="rect">
            <a:avLst/>
          </a:prstGeom>
          <a:noFill/>
          <a:ln>
            <a:noFill/>
          </a:ln>
        </p:spPr>
      </p:pic>
      <p:sp>
        <p:nvSpPr>
          <p:cNvPr id="1614" name="Google Shape;1614;g2da1dedc366_0_2809"/>
          <p:cNvSpPr txBox="1">
            <a:spLocks noGrp="1"/>
          </p:cNvSpPr>
          <p:nvPr>
            <p:ph type="body" idx="1"/>
          </p:nvPr>
        </p:nvSpPr>
        <p:spPr>
          <a:xfrm>
            <a:off x="522250" y="2260850"/>
            <a:ext cx="3961500" cy="2775900"/>
          </a:xfrm>
          <a:prstGeom prst="rect">
            <a:avLst/>
          </a:prstGeom>
        </p:spPr>
        <p:txBody>
          <a:bodyPr spcFirstLastPara="1" wrap="square" lIns="68575" tIns="34275" rIns="68575" bIns="34275" anchor="t" anchorCtr="0">
            <a:normAutofit/>
          </a:bodyPr>
          <a:lstStyle/>
          <a:p>
            <a:pPr marL="914400" lvl="0" indent="-368300" algn="l" rtl="0">
              <a:lnSpc>
                <a:spcPct val="100000"/>
              </a:lnSpc>
              <a:spcBef>
                <a:spcPts val="1000"/>
              </a:spcBef>
              <a:spcAft>
                <a:spcPts val="0"/>
              </a:spcAft>
              <a:buSzPts val="2200"/>
              <a:buChar char="•"/>
            </a:pPr>
            <a:r>
              <a:rPr lang="en-US" sz="2200"/>
              <a:t>What were your top                                                          opportunities for your program?</a:t>
            </a:r>
            <a:endParaRPr sz="2200"/>
          </a:p>
          <a:p>
            <a:pPr marL="914400" lvl="0" indent="-368300" algn="l" rtl="0">
              <a:lnSpc>
                <a:spcPct val="100000"/>
              </a:lnSpc>
              <a:spcBef>
                <a:spcPts val="1000"/>
              </a:spcBef>
              <a:spcAft>
                <a:spcPts val="0"/>
              </a:spcAft>
              <a:buSzPts val="2200"/>
              <a:buChar char="•"/>
            </a:pPr>
            <a:r>
              <a:rPr lang="en-US" sz="2200"/>
              <a:t>What are the next steps to put these high priority opportunities into action?</a:t>
            </a:r>
            <a:endParaRPr sz="2200"/>
          </a:p>
          <a:p>
            <a:pPr marL="0" lvl="0" indent="0" algn="l" rtl="0">
              <a:lnSpc>
                <a:spcPct val="90000"/>
              </a:lnSpc>
              <a:spcBef>
                <a:spcPts val="1000"/>
              </a:spcBef>
              <a:spcAft>
                <a:spcPts val="0"/>
              </a:spcAft>
              <a:buNone/>
            </a:pPr>
            <a:endParaRPr sz="1800" i="1"/>
          </a:p>
        </p:txBody>
      </p:sp>
      <p:sp>
        <p:nvSpPr>
          <p:cNvPr id="1615" name="Google Shape;1615;g2da1dedc366_0_2809"/>
          <p:cNvSpPr/>
          <p:nvPr/>
        </p:nvSpPr>
        <p:spPr>
          <a:xfrm>
            <a:off x="4779950" y="3258450"/>
            <a:ext cx="1844700" cy="805500"/>
          </a:xfrm>
          <a:prstGeom prst="ellipse">
            <a:avLst/>
          </a:prstGeom>
          <a:noFill/>
          <a:ln w="38100"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20"/>
        <p:cNvGrpSpPr/>
        <p:nvPr/>
      </p:nvGrpSpPr>
      <p:grpSpPr>
        <a:xfrm>
          <a:off x="0" y="0"/>
          <a:ext cx="0" cy="0"/>
          <a:chOff x="0" y="0"/>
          <a:chExt cx="0" cy="0"/>
        </a:xfrm>
      </p:grpSpPr>
      <p:sp>
        <p:nvSpPr>
          <p:cNvPr id="1621" name="Google Shape;1621;g2da1dedc366_0_2815"/>
          <p:cNvSpPr txBox="1">
            <a:spLocks noGrp="1"/>
          </p:cNvSpPr>
          <p:nvPr>
            <p:ph type="title"/>
          </p:nvPr>
        </p:nvSpPr>
        <p:spPr>
          <a:xfrm>
            <a:off x="1442600" y="383700"/>
            <a:ext cx="6351000" cy="6042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dirty="0"/>
              <a:t>Activity: Prioritization Strategies</a:t>
            </a:r>
            <a:endParaRPr dirty="0"/>
          </a:p>
        </p:txBody>
      </p:sp>
      <p:sp>
        <p:nvSpPr>
          <p:cNvPr id="1622" name="Google Shape;1622;g2da1dedc366_0_2815"/>
          <p:cNvSpPr txBox="1">
            <a:spLocks noGrp="1"/>
          </p:cNvSpPr>
          <p:nvPr>
            <p:ph type="body" idx="1"/>
          </p:nvPr>
        </p:nvSpPr>
        <p:spPr>
          <a:xfrm>
            <a:off x="753350" y="1546525"/>
            <a:ext cx="7729500" cy="3153300"/>
          </a:xfrm>
          <a:prstGeom prst="rect">
            <a:avLst/>
          </a:prstGeom>
          <a:noFill/>
          <a:ln>
            <a:noFill/>
          </a:ln>
        </p:spPr>
        <p:txBody>
          <a:bodyPr spcFirstLastPara="1" wrap="square" lIns="68575" tIns="34275" rIns="68575" bIns="34275" anchor="t" anchorCtr="0">
            <a:normAutofit/>
          </a:bodyPr>
          <a:lstStyle/>
          <a:p>
            <a:pPr marL="457200" lvl="0" indent="-368300" algn="l" rtl="0">
              <a:lnSpc>
                <a:spcPct val="100000"/>
              </a:lnSpc>
              <a:spcBef>
                <a:spcPts val="800"/>
              </a:spcBef>
              <a:spcAft>
                <a:spcPts val="0"/>
              </a:spcAft>
              <a:buSzPts val="2200"/>
              <a:buChar char="•"/>
            </a:pPr>
            <a:r>
              <a:rPr lang="en-US" sz="2200"/>
              <a:t>Select a spokesperson for your group</a:t>
            </a:r>
            <a:endParaRPr sz="2200"/>
          </a:p>
          <a:p>
            <a:pPr marL="457200" lvl="0" indent="-368300" algn="l" rtl="0">
              <a:lnSpc>
                <a:spcPct val="100000"/>
              </a:lnSpc>
              <a:spcBef>
                <a:spcPts val="0"/>
              </a:spcBef>
              <a:spcAft>
                <a:spcPts val="0"/>
              </a:spcAft>
              <a:buSzPts val="2200"/>
              <a:buChar char="•"/>
            </a:pPr>
            <a:r>
              <a:rPr lang="en-US" sz="2200"/>
              <a:t>Spend ~5 minutes discussing opportunities, deciding on a common priority, and determining how you might take action on it</a:t>
            </a:r>
            <a:endParaRPr sz="2200"/>
          </a:p>
          <a:p>
            <a:pPr marL="457200" lvl="0" indent="-368300" algn="l" rtl="0">
              <a:lnSpc>
                <a:spcPct val="100000"/>
              </a:lnSpc>
              <a:spcBef>
                <a:spcPts val="0"/>
              </a:spcBef>
              <a:spcAft>
                <a:spcPts val="0"/>
              </a:spcAft>
              <a:buSzPts val="2200"/>
              <a:buChar char="•"/>
            </a:pPr>
            <a:r>
              <a:rPr lang="en-US" sz="2200"/>
              <a:t>When we come back together, each group presents a 1-2 minute elevator pitch for their leadership on why their priority is critical and should be given resources (time, funding, etc.)</a:t>
            </a:r>
            <a:endParaRPr sz="2200"/>
          </a:p>
        </p:txBody>
      </p:sp>
      <p:pic>
        <p:nvPicPr>
          <p:cNvPr id="1623" name="Google Shape;1623;g2da1dedc366_0_2815"/>
          <p:cNvPicPr preferRelativeResize="0"/>
          <p:nvPr/>
        </p:nvPicPr>
        <p:blipFill rotWithShape="1">
          <a:blip r:embed="rId3">
            <a:alphaModFix/>
          </a:blip>
          <a:srcRect/>
          <a:stretch/>
        </p:blipFill>
        <p:spPr>
          <a:xfrm>
            <a:off x="0" y="0"/>
            <a:ext cx="1371600" cy="1371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28"/>
        <p:cNvGrpSpPr/>
        <p:nvPr/>
      </p:nvGrpSpPr>
      <p:grpSpPr>
        <a:xfrm>
          <a:off x="0" y="0"/>
          <a:ext cx="0" cy="0"/>
          <a:chOff x="0" y="0"/>
          <a:chExt cx="0" cy="0"/>
        </a:xfrm>
      </p:grpSpPr>
      <p:sp>
        <p:nvSpPr>
          <p:cNvPr id="1629" name="Google Shape;1629;g272c8207e17_0_872"/>
          <p:cNvSpPr txBox="1">
            <a:spLocks noGrp="1"/>
          </p:cNvSpPr>
          <p:nvPr>
            <p:ph type="body" idx="1"/>
          </p:nvPr>
        </p:nvSpPr>
        <p:spPr>
          <a:xfrm>
            <a:off x="369854" y="1840400"/>
            <a:ext cx="3600000" cy="24540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US" sz="2200" dirty="0"/>
              <a:t>Share your elevator speeches!</a:t>
            </a:r>
            <a:endParaRPr sz="2200" dirty="0"/>
          </a:p>
        </p:txBody>
      </p:sp>
      <p:sp>
        <p:nvSpPr>
          <p:cNvPr id="1630" name="Google Shape;1630;g272c8207e17_0_872"/>
          <p:cNvSpPr txBox="1">
            <a:spLocks noGrp="1"/>
          </p:cNvSpPr>
          <p:nvPr>
            <p:ph type="title"/>
          </p:nvPr>
        </p:nvSpPr>
        <p:spPr>
          <a:xfrm>
            <a:off x="1371600" y="383700"/>
            <a:ext cx="6351000" cy="6042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dirty="0"/>
              <a:t>Activity: Prioritization Strategies</a:t>
            </a:r>
            <a:endParaRPr dirty="0"/>
          </a:p>
        </p:txBody>
      </p:sp>
      <p:pic>
        <p:nvPicPr>
          <p:cNvPr id="1631" name="Google Shape;1631;g272c8207e17_0_872"/>
          <p:cNvPicPr preferRelativeResize="0"/>
          <p:nvPr/>
        </p:nvPicPr>
        <p:blipFill rotWithShape="1">
          <a:blip r:embed="rId3">
            <a:alphaModFix/>
          </a:blip>
          <a:srcRect/>
          <a:stretch/>
        </p:blipFill>
        <p:spPr>
          <a:xfrm>
            <a:off x="0" y="0"/>
            <a:ext cx="1371600" cy="1371600"/>
          </a:xfrm>
          <a:prstGeom prst="rect">
            <a:avLst/>
          </a:prstGeom>
          <a:noFill/>
          <a:ln>
            <a:noFill/>
          </a:ln>
        </p:spPr>
      </p:pic>
      <p:pic>
        <p:nvPicPr>
          <p:cNvPr id="1632" name="Google Shape;1632;g272c8207e17_0_872"/>
          <p:cNvPicPr preferRelativeResize="0"/>
          <p:nvPr/>
        </p:nvPicPr>
        <p:blipFill rotWithShape="1">
          <a:blip r:embed="rId4">
            <a:alphaModFix/>
          </a:blip>
          <a:srcRect/>
          <a:stretch/>
        </p:blipFill>
        <p:spPr>
          <a:xfrm>
            <a:off x="3969769" y="1694001"/>
            <a:ext cx="5174231" cy="344949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37"/>
        <p:cNvGrpSpPr/>
        <p:nvPr/>
      </p:nvGrpSpPr>
      <p:grpSpPr>
        <a:xfrm>
          <a:off x="0" y="0"/>
          <a:ext cx="0" cy="0"/>
          <a:chOff x="0" y="0"/>
          <a:chExt cx="0" cy="0"/>
        </a:xfrm>
      </p:grpSpPr>
      <p:sp>
        <p:nvSpPr>
          <p:cNvPr id="1638" name="Google Shape;1638;g2da1dedc366_0_2823"/>
          <p:cNvSpPr txBox="1">
            <a:spLocks noGrp="1"/>
          </p:cNvSpPr>
          <p:nvPr>
            <p:ph type="body" idx="1"/>
          </p:nvPr>
        </p:nvSpPr>
        <p:spPr>
          <a:xfrm>
            <a:off x="1796200" y="1517801"/>
            <a:ext cx="7032300" cy="33699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86666"/>
              </a:lnSpc>
              <a:spcBef>
                <a:spcPts val="600"/>
              </a:spcBef>
              <a:spcAft>
                <a:spcPts val="0"/>
              </a:spcAft>
              <a:buSzPts val="3000"/>
              <a:buNone/>
            </a:pPr>
            <a:r>
              <a:rPr lang="en-US" sz="1800"/>
              <a:t>IIS leaders have more data and tools available than ever before</a:t>
            </a:r>
            <a:r>
              <a:rPr lang="en-US"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7"/>
                  </a:ext>
                </a:extLst>
              </a:rPr>
              <a:t> </a:t>
            </a:r>
            <a:r>
              <a:rPr lang="en-US" sz="1800"/>
              <a:t>to guide their decisions</a:t>
            </a:r>
            <a:endParaRPr sz="1800"/>
          </a:p>
          <a:p>
            <a:pPr marL="457200" marR="0" lvl="0" indent="-228600" algn="l" rtl="0">
              <a:lnSpc>
                <a:spcPct val="86666"/>
              </a:lnSpc>
              <a:spcBef>
                <a:spcPts val="600"/>
              </a:spcBef>
              <a:spcAft>
                <a:spcPts val="0"/>
              </a:spcAft>
              <a:buClr>
                <a:schemeClr val="dk1"/>
              </a:buClr>
              <a:buSzPts val="3000"/>
              <a:buFont typeface="Arial"/>
              <a:buNone/>
            </a:pPr>
            <a:endParaRPr sz="1800"/>
          </a:p>
          <a:p>
            <a:pPr marL="0" marR="0" lvl="0" indent="0" algn="l" rtl="0">
              <a:lnSpc>
                <a:spcPct val="86666"/>
              </a:lnSpc>
              <a:spcBef>
                <a:spcPts val="600"/>
              </a:spcBef>
              <a:spcAft>
                <a:spcPts val="0"/>
              </a:spcAft>
              <a:buClr>
                <a:schemeClr val="dk1"/>
              </a:buClr>
              <a:buSzPts val="3000"/>
              <a:buFont typeface="Arial"/>
              <a:buNone/>
            </a:pPr>
            <a:endParaRPr sz="1800"/>
          </a:p>
          <a:p>
            <a:pPr marL="0" lvl="0" indent="0" algn="l" rtl="0">
              <a:lnSpc>
                <a:spcPct val="86666"/>
              </a:lnSpc>
              <a:spcBef>
                <a:spcPts val="600"/>
              </a:spcBef>
              <a:spcAft>
                <a:spcPts val="0"/>
              </a:spcAft>
              <a:buSzPts val="3000"/>
              <a:buNone/>
            </a:pPr>
            <a:r>
              <a:rPr lang="en-US"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8"/>
                  </a:ext>
                </a:extLst>
              </a:rPr>
              <a:t>All this information can be overwhelming, so it is important to </a:t>
            </a:r>
            <a:r>
              <a:rPr lang="en-US" sz="1800"/>
              <a:t>be able to discern what’s important and/or urgent, and </a:t>
            </a:r>
            <a:r>
              <a:rPr lang="en-US"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
                  </a:ext>
                </a:extLst>
              </a:rPr>
              <a:t>what’s most </a:t>
            </a:r>
            <a:r>
              <a:rPr lang="en-US"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0"/>
                  </a:ext>
                </a:extLst>
              </a:rPr>
              <a:t>critical </a:t>
            </a:r>
            <a:r>
              <a:rPr lang="en-US"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1"/>
                  </a:ext>
                </a:extLst>
              </a:rPr>
              <a:t>for your program</a:t>
            </a:r>
            <a:endParaRPr sz="1800"/>
          </a:p>
          <a:p>
            <a:pPr marL="457200" marR="0" lvl="0" indent="-228600" algn="l" rtl="0">
              <a:lnSpc>
                <a:spcPct val="86666"/>
              </a:lnSpc>
              <a:spcBef>
                <a:spcPts val="600"/>
              </a:spcBef>
              <a:spcAft>
                <a:spcPts val="0"/>
              </a:spcAft>
              <a:buClr>
                <a:schemeClr val="dk1"/>
              </a:buClr>
              <a:buSzPts val="3000"/>
              <a:buFont typeface="Arial"/>
              <a:buNone/>
            </a:pPr>
            <a:endParaRPr sz="1800"/>
          </a:p>
          <a:p>
            <a:pPr marL="457200" marR="0" lvl="0" indent="-228600" algn="l" rtl="0">
              <a:lnSpc>
                <a:spcPct val="86666"/>
              </a:lnSpc>
              <a:spcBef>
                <a:spcPts val="600"/>
              </a:spcBef>
              <a:spcAft>
                <a:spcPts val="0"/>
              </a:spcAft>
              <a:buClr>
                <a:schemeClr val="dk1"/>
              </a:buClr>
              <a:buSzPts val="3000"/>
              <a:buFont typeface="Arial"/>
              <a:buNone/>
            </a:pPr>
            <a:endParaRPr sz="1800"/>
          </a:p>
          <a:p>
            <a:pPr marL="0" lvl="0" indent="0" algn="l" rtl="0">
              <a:lnSpc>
                <a:spcPct val="86666"/>
              </a:lnSpc>
              <a:spcBef>
                <a:spcPts val="600"/>
              </a:spcBef>
              <a:spcAft>
                <a:spcPts val="0"/>
              </a:spcAft>
              <a:buSzPts val="3000"/>
              <a:buNone/>
            </a:pPr>
            <a:r>
              <a:rPr lang="en-US" sz="1800"/>
              <a:t>Competing priorities and limited resources continue to challenge leaders, and require thoughtful strategies, strong communication, and a clear, </a:t>
            </a:r>
            <a:r>
              <a:rPr lang="en-US"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2"/>
                  </a:ext>
                </a:extLst>
              </a:rPr>
              <a:t>transparent process </a:t>
            </a:r>
            <a:r>
              <a:rPr lang="en-US" sz="1800"/>
              <a:t>for success </a:t>
            </a:r>
            <a:endParaRPr sz="1800"/>
          </a:p>
        </p:txBody>
      </p:sp>
      <p:sp>
        <p:nvSpPr>
          <p:cNvPr id="1639" name="Google Shape;1639;g2da1dedc366_0_2823"/>
          <p:cNvSpPr txBox="1">
            <a:spLocks noGrp="1"/>
          </p:cNvSpPr>
          <p:nvPr>
            <p:ph type="title"/>
          </p:nvPr>
        </p:nvSpPr>
        <p:spPr>
          <a:xfrm>
            <a:off x="493143" y="459919"/>
            <a:ext cx="11290500" cy="10740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2"/>
              </a:buClr>
              <a:buSzPts val="3800"/>
              <a:buFont typeface="Calibri"/>
              <a:buNone/>
            </a:pPr>
            <a:r>
              <a:rPr lang="en-US"/>
              <a:t>Summary Take Home Points</a:t>
            </a:r>
            <a:endParaRPr/>
          </a:p>
        </p:txBody>
      </p:sp>
      <p:pic>
        <p:nvPicPr>
          <p:cNvPr id="1640" name="Google Shape;1640;g2da1dedc366_0_2823" descr="Upward trend"/>
          <p:cNvPicPr preferRelativeResize="0"/>
          <p:nvPr/>
        </p:nvPicPr>
        <p:blipFill rotWithShape="1">
          <a:blip r:embed="rId3">
            <a:alphaModFix/>
          </a:blip>
          <a:srcRect/>
          <a:stretch/>
        </p:blipFill>
        <p:spPr>
          <a:xfrm>
            <a:off x="687725" y="1307766"/>
            <a:ext cx="993457" cy="875297"/>
          </a:xfrm>
          <a:prstGeom prst="rect">
            <a:avLst/>
          </a:prstGeom>
          <a:noFill/>
          <a:ln>
            <a:noFill/>
          </a:ln>
        </p:spPr>
      </p:pic>
      <p:pic>
        <p:nvPicPr>
          <p:cNvPr id="1641" name="Google Shape;1641;g2da1dedc366_0_2823" descr="Bar chart"/>
          <p:cNvPicPr preferRelativeResize="0"/>
          <p:nvPr/>
        </p:nvPicPr>
        <p:blipFill rotWithShape="1">
          <a:blip r:embed="rId4">
            <a:alphaModFix/>
          </a:blip>
          <a:srcRect/>
          <a:stretch/>
        </p:blipFill>
        <p:spPr>
          <a:xfrm>
            <a:off x="628650" y="2499788"/>
            <a:ext cx="993457" cy="875297"/>
          </a:xfrm>
          <a:prstGeom prst="rect">
            <a:avLst/>
          </a:prstGeom>
          <a:noFill/>
          <a:ln>
            <a:noFill/>
          </a:ln>
        </p:spPr>
      </p:pic>
      <p:pic>
        <p:nvPicPr>
          <p:cNvPr id="1642" name="Google Shape;1642;g2da1dedc366_0_2823" descr="Head with gears"/>
          <p:cNvPicPr preferRelativeResize="0"/>
          <p:nvPr/>
        </p:nvPicPr>
        <p:blipFill rotWithShape="1">
          <a:blip r:embed="rId5">
            <a:alphaModFix/>
          </a:blip>
          <a:srcRect/>
          <a:stretch/>
        </p:blipFill>
        <p:spPr>
          <a:xfrm>
            <a:off x="687730" y="3785309"/>
            <a:ext cx="875297" cy="875297"/>
          </a:xfrm>
          <a:prstGeom prst="rect">
            <a:avLst/>
          </a:prstGeom>
          <a:noFill/>
          <a:ln>
            <a:noFill/>
          </a:ln>
        </p:spPr>
      </p:pic>
      <p:sp>
        <p:nvSpPr>
          <p:cNvPr id="1643" name="Google Shape;1643;g2da1dedc366_0_2823"/>
          <p:cNvSpPr txBox="1">
            <a:spLocks noGrp="1"/>
          </p:cNvSpPr>
          <p:nvPr>
            <p:ph type="sldNum" idx="4294967295"/>
          </p:nvPr>
        </p:nvSpPr>
        <p:spPr>
          <a:xfrm>
            <a:off x="8023385" y="4749851"/>
            <a:ext cx="548700" cy="3936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sp>
        <p:nvSpPr>
          <p:cNvPr id="1367" name="Google Shape;1367;g2da1dedc366_0_2627"/>
          <p:cNvSpPr txBox="1">
            <a:spLocks noGrp="1"/>
          </p:cNvSpPr>
          <p:nvPr>
            <p:ph type="title"/>
          </p:nvPr>
        </p:nvSpPr>
        <p:spPr>
          <a:xfrm>
            <a:off x="369857" y="888511"/>
            <a:ext cx="8467800" cy="805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a:t>Overview</a:t>
            </a:r>
            <a:endParaRPr/>
          </a:p>
        </p:txBody>
      </p:sp>
      <p:sp>
        <p:nvSpPr>
          <p:cNvPr id="1368" name="Google Shape;1368;g2da1dedc366_0_2627"/>
          <p:cNvSpPr txBox="1">
            <a:spLocks noGrp="1"/>
          </p:cNvSpPr>
          <p:nvPr>
            <p:ph type="body" idx="1"/>
          </p:nvPr>
        </p:nvSpPr>
        <p:spPr>
          <a:xfrm>
            <a:off x="369857" y="1840400"/>
            <a:ext cx="8467800" cy="2454000"/>
          </a:xfrm>
          <a:prstGeom prst="rect">
            <a:avLst/>
          </a:prstGeom>
        </p:spPr>
        <p:txBody>
          <a:bodyPr spcFirstLastPara="1" wrap="square" lIns="68575" tIns="34275" rIns="68575" bIns="34275" anchor="t" anchorCtr="0">
            <a:normAutofit/>
          </a:bodyPr>
          <a:lstStyle/>
          <a:p>
            <a:pPr marL="342900" lvl="0" indent="-304800" algn="l" rtl="0">
              <a:lnSpc>
                <a:spcPct val="100000"/>
              </a:lnSpc>
              <a:spcBef>
                <a:spcPts val="1000"/>
              </a:spcBef>
              <a:spcAft>
                <a:spcPts val="0"/>
              </a:spcAft>
              <a:buSzPts val="2200"/>
              <a:buChar char="•"/>
            </a:pPr>
            <a:r>
              <a:rPr lang="en-US" sz="2200" b="1">
                <a:solidFill>
                  <a:schemeClr val="accent1"/>
                </a:solidFill>
              </a:rPr>
              <a:t>Assessing </a:t>
            </a:r>
            <a:r>
              <a:rPr lang="en-US" sz="2200"/>
              <a:t>Your Program’s Data and Direction</a:t>
            </a:r>
            <a:endParaRPr sz="2200"/>
          </a:p>
          <a:p>
            <a:pPr marL="342900" lvl="0" indent="-304800" algn="l" rtl="0">
              <a:lnSpc>
                <a:spcPct val="100000"/>
              </a:lnSpc>
              <a:spcBef>
                <a:spcPts val="1000"/>
              </a:spcBef>
              <a:spcAft>
                <a:spcPts val="0"/>
              </a:spcAft>
              <a:buSzPts val="2200"/>
              <a:buChar char="•"/>
            </a:pPr>
            <a:r>
              <a:rPr lang="en-US" sz="2200" b="1">
                <a:solidFill>
                  <a:schemeClr val="accent1"/>
                </a:solidFill>
              </a:rPr>
              <a:t>Planning </a:t>
            </a:r>
            <a:r>
              <a:rPr lang="en-US" sz="2200"/>
              <a:t>Your Desired Goals and Activities</a:t>
            </a:r>
            <a:endParaRPr sz="2200"/>
          </a:p>
          <a:p>
            <a:pPr marL="342900" lvl="0" indent="-304800" algn="l" rtl="0">
              <a:lnSpc>
                <a:spcPct val="100000"/>
              </a:lnSpc>
              <a:spcBef>
                <a:spcPts val="1000"/>
              </a:spcBef>
              <a:spcAft>
                <a:spcPts val="0"/>
              </a:spcAft>
              <a:buSzPts val="2200"/>
              <a:buChar char="•"/>
            </a:pPr>
            <a:r>
              <a:rPr lang="en-US" sz="2200" b="1">
                <a:solidFill>
                  <a:schemeClr val="accent1"/>
                </a:solidFill>
              </a:rPr>
              <a:t>Prioritizing </a:t>
            </a:r>
            <a:r>
              <a:rPr lang="en-US" sz="2200"/>
              <a:t>Based On Resources</a:t>
            </a:r>
            <a:endParaRPr sz="2200"/>
          </a:p>
          <a:p>
            <a:pPr marL="342900" lvl="0" indent="-304800" algn="l" rtl="0">
              <a:lnSpc>
                <a:spcPct val="100000"/>
              </a:lnSpc>
              <a:spcBef>
                <a:spcPts val="1000"/>
              </a:spcBef>
              <a:spcAft>
                <a:spcPts val="0"/>
              </a:spcAft>
              <a:buSzPts val="2200"/>
              <a:buChar char="•"/>
            </a:pPr>
            <a:r>
              <a:rPr lang="en-US" sz="2200"/>
              <a:t>Activity: Action planning to address your jurisdiction’s priorities</a:t>
            </a:r>
            <a:endParaRPr sz="2200"/>
          </a:p>
          <a:p>
            <a:pPr marL="685800" lvl="1" indent="-304800" algn="l" rtl="0">
              <a:lnSpc>
                <a:spcPct val="100000"/>
              </a:lnSpc>
              <a:spcBef>
                <a:spcPts val="1000"/>
              </a:spcBef>
              <a:spcAft>
                <a:spcPts val="0"/>
              </a:spcAft>
              <a:buSzPts val="2200"/>
              <a:buChar char="•"/>
            </a:pPr>
            <a:r>
              <a:rPr lang="en-US" sz="2200"/>
              <a:t>Inputs include your CoAg, DQ Report, Measure Results, etc.</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47"/>
        <p:cNvGrpSpPr/>
        <p:nvPr/>
      </p:nvGrpSpPr>
      <p:grpSpPr>
        <a:xfrm>
          <a:off x="0" y="0"/>
          <a:ext cx="0" cy="0"/>
          <a:chOff x="0" y="0"/>
          <a:chExt cx="0" cy="0"/>
        </a:xfrm>
      </p:grpSpPr>
      <p:sp>
        <p:nvSpPr>
          <p:cNvPr id="1648" name="Google Shape;1648;g2da1dedc366_0_3203"/>
          <p:cNvSpPr txBox="1">
            <a:spLocks noGrp="1"/>
          </p:cNvSpPr>
          <p:nvPr>
            <p:ph type="title"/>
          </p:nvPr>
        </p:nvSpPr>
        <p:spPr>
          <a:xfrm>
            <a:off x="338089" y="1218518"/>
            <a:ext cx="8467800" cy="805500"/>
          </a:xfrm>
          <a:prstGeom prst="rect">
            <a:avLst/>
          </a:prstGeom>
          <a:noFill/>
          <a:ln>
            <a:noFill/>
          </a:ln>
        </p:spPr>
        <p:txBody>
          <a:bodyPr spcFirstLastPara="1" wrap="square" lIns="91425" tIns="91425" rIns="91425" bIns="91425" anchor="t" anchorCtr="0">
            <a:normAutofit/>
          </a:bodyPr>
          <a:lstStyle/>
          <a:p>
            <a:pPr marL="0" marR="0" lvl="0" indent="0" algn="ctr" rtl="0">
              <a:lnSpc>
                <a:spcPct val="97368"/>
              </a:lnSpc>
              <a:spcBef>
                <a:spcPts val="0"/>
              </a:spcBef>
              <a:spcAft>
                <a:spcPts val="0"/>
              </a:spcAft>
              <a:buClr>
                <a:schemeClr val="dk2"/>
              </a:buClr>
              <a:buSzPts val="3800"/>
              <a:buFont typeface="Calibri"/>
              <a:buNone/>
            </a:pPr>
            <a:r>
              <a:rPr lang="en-US">
                <a:solidFill>
                  <a:srgbClr val="2E5F7D"/>
                </a:solidFill>
              </a:rPr>
              <a:t>Questions/Comments/Discussion?</a:t>
            </a:r>
            <a:endParaRPr>
              <a:solidFill>
                <a:srgbClr val="2E5F7D"/>
              </a:solidFill>
            </a:endParaRPr>
          </a:p>
        </p:txBody>
      </p:sp>
      <p:pic>
        <p:nvPicPr>
          <p:cNvPr id="1649" name="Google Shape;1649;g2da1dedc366_0_3203"/>
          <p:cNvPicPr preferRelativeResize="0"/>
          <p:nvPr/>
        </p:nvPicPr>
        <p:blipFill rotWithShape="1">
          <a:blip r:embed="rId3">
            <a:alphaModFix/>
          </a:blip>
          <a:srcRect/>
          <a:stretch/>
        </p:blipFill>
        <p:spPr>
          <a:xfrm>
            <a:off x="3282450" y="2971250"/>
            <a:ext cx="2693601" cy="21722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53"/>
        <p:cNvGrpSpPr/>
        <p:nvPr/>
      </p:nvGrpSpPr>
      <p:grpSpPr>
        <a:xfrm>
          <a:off x="0" y="0"/>
          <a:ext cx="0" cy="0"/>
          <a:chOff x="0" y="0"/>
          <a:chExt cx="0" cy="0"/>
        </a:xfrm>
      </p:grpSpPr>
      <p:sp>
        <p:nvSpPr>
          <p:cNvPr id="1654" name="Google Shape;1654;g2da1dedc366_0_2838"/>
          <p:cNvSpPr txBox="1">
            <a:spLocks noGrp="1"/>
          </p:cNvSpPr>
          <p:nvPr>
            <p:ph type="title"/>
          </p:nvPr>
        </p:nvSpPr>
        <p:spPr>
          <a:xfrm>
            <a:off x="338107" y="522511"/>
            <a:ext cx="8467800" cy="8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a:t>Assessment, Planning, and Prioritization Resources</a:t>
            </a:r>
            <a:endParaRPr/>
          </a:p>
        </p:txBody>
      </p:sp>
      <p:sp>
        <p:nvSpPr>
          <p:cNvPr id="1655" name="Google Shape;1655;g2da1dedc366_0_2838"/>
          <p:cNvSpPr txBox="1">
            <a:spLocks noGrp="1"/>
          </p:cNvSpPr>
          <p:nvPr>
            <p:ph type="body" idx="1"/>
          </p:nvPr>
        </p:nvSpPr>
        <p:spPr>
          <a:xfrm>
            <a:off x="369850" y="1558600"/>
            <a:ext cx="8304000" cy="3167100"/>
          </a:xfrm>
          <a:prstGeom prst="rect">
            <a:avLst/>
          </a:prstGeom>
        </p:spPr>
        <p:txBody>
          <a:bodyPr spcFirstLastPara="1" wrap="square" lIns="68575" tIns="34275" rIns="68575" bIns="34275" anchor="t" anchorCtr="0">
            <a:noAutofit/>
          </a:bodyPr>
          <a:lstStyle/>
          <a:p>
            <a:pPr marL="342900" lvl="0" indent="-266700" algn="l" rtl="0">
              <a:spcBef>
                <a:spcPts val="1000"/>
              </a:spcBef>
              <a:spcAft>
                <a:spcPts val="0"/>
              </a:spcAft>
              <a:buSzPts val="1600"/>
              <a:buChar char="•"/>
            </a:pPr>
            <a:r>
              <a:rPr lang="en-US" sz="1600" u="sng">
                <a:solidFill>
                  <a:schemeClr val="hlink"/>
                </a:solidFill>
                <a:hlinkClick r:id="rId3"/>
              </a:rPr>
              <a:t>CDC Data Quality Reports</a:t>
            </a:r>
            <a:r>
              <a:rPr lang="en-US" sz="1600"/>
              <a:t> - identifies jurisdiction-specific data quality strengths and challenges</a:t>
            </a:r>
            <a:endParaRPr sz="1600"/>
          </a:p>
          <a:p>
            <a:pPr marL="342900" lvl="0" indent="-266700" algn="l" rtl="0">
              <a:spcBef>
                <a:spcPts val="1000"/>
              </a:spcBef>
              <a:spcAft>
                <a:spcPts val="0"/>
              </a:spcAft>
              <a:buSzPts val="1600"/>
              <a:buChar char="•"/>
            </a:pPr>
            <a:r>
              <a:rPr lang="en-US" sz="1600" u="sng">
                <a:solidFill>
                  <a:schemeClr val="hlink"/>
                </a:solidFill>
                <a:hlinkClick r:id="rId4"/>
              </a:rPr>
              <a:t>AIRA Aggregate Analysis Reporting Tool (AART)</a:t>
            </a:r>
            <a:r>
              <a:rPr lang="en-US" sz="1600"/>
              <a:t> - an application developed to visualize and compile results and information on community-driven measures and tests related to IIS Functional Standards</a:t>
            </a:r>
            <a:endParaRPr sz="1600"/>
          </a:p>
          <a:p>
            <a:pPr marL="342900" lvl="0" indent="-266700" algn="l" rtl="0">
              <a:spcBef>
                <a:spcPts val="1000"/>
              </a:spcBef>
              <a:spcAft>
                <a:spcPts val="0"/>
              </a:spcAft>
              <a:buSzPts val="1600"/>
              <a:buChar char="•"/>
            </a:pPr>
            <a:r>
              <a:rPr lang="en-US" sz="1600" u="sng">
                <a:solidFill>
                  <a:schemeClr val="hlink"/>
                </a:solidFill>
                <a:hlinkClick r:id="rId5"/>
              </a:rPr>
              <a:t>IIS Functional Model</a:t>
            </a:r>
            <a:r>
              <a:rPr lang="en-US" sz="1600"/>
              <a:t> - a framework and terminology for conveying and communicating the core functions, capabilities and attributes of an Immunization Information System (IIS)</a:t>
            </a:r>
            <a:endParaRPr sz="1600"/>
          </a:p>
          <a:p>
            <a:pPr marL="342900" lvl="0" indent="-266700" algn="l" rtl="0">
              <a:spcBef>
                <a:spcPts val="1000"/>
              </a:spcBef>
              <a:spcAft>
                <a:spcPts val="0"/>
              </a:spcAft>
              <a:buSzPts val="1600"/>
              <a:buChar char="•"/>
            </a:pPr>
            <a:r>
              <a:rPr lang="en-US" sz="1600" u="sng">
                <a:solidFill>
                  <a:schemeClr val="hlink"/>
                </a:solidFill>
                <a:hlinkClick r:id="rId6"/>
              </a:rPr>
              <a:t>IIS Learning Hub</a:t>
            </a:r>
            <a:r>
              <a:rPr lang="en-US" sz="1600"/>
              <a:t> - one-stop shop for all PHII IIS resources</a:t>
            </a:r>
            <a:endParaRPr sz="1600"/>
          </a:p>
          <a:p>
            <a:pPr marL="342900" lvl="0" indent="-266700" algn="l" rtl="0">
              <a:spcBef>
                <a:spcPts val="1000"/>
              </a:spcBef>
              <a:spcAft>
                <a:spcPts val="0"/>
              </a:spcAft>
              <a:buSzPts val="1600"/>
              <a:buChar char="•"/>
            </a:pPr>
            <a:r>
              <a:rPr lang="en-US" sz="1600" u="sng">
                <a:solidFill>
                  <a:schemeClr val="hlink"/>
                </a:solidFill>
                <a:hlinkClick r:id="rId7"/>
              </a:rPr>
              <a:t>IIS Project Governance Worksheet</a:t>
            </a:r>
            <a:r>
              <a:rPr lang="en-US" sz="1600"/>
              <a:t> - defines roles among the project team to help identify who is ultimately responsible for managing specific project tasks and establishes a common set of expectations around project accountabilities</a:t>
            </a:r>
            <a:endParaRPr sz="1600"/>
          </a:p>
          <a:p>
            <a:pPr marL="342900" lvl="0" indent="-266700" algn="l" rtl="0">
              <a:spcBef>
                <a:spcPts val="1000"/>
              </a:spcBef>
              <a:spcAft>
                <a:spcPts val="0"/>
              </a:spcAft>
              <a:buSzPts val="1600"/>
              <a:buChar char="•"/>
            </a:pPr>
            <a:r>
              <a:rPr lang="en-US" sz="1600" u="sng">
                <a:solidFill>
                  <a:schemeClr val="hlink"/>
                </a:solidFill>
                <a:hlinkClick r:id="rId8"/>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3"/>
                  </a:ext>
                </a:extLst>
              </a:rPr>
              <a:t>IIS Staff Roles Matrix</a:t>
            </a:r>
            <a:r>
              <a:rPr lang="en-US" sz="1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4"/>
                  </a:ext>
                </a:extLst>
              </a:rPr>
              <a:t> - </a:t>
            </a:r>
            <a:r>
              <a:rPr lang="en-US" sz="1600"/>
              <a:t>helps identify staffing responsibilities for key IIS roles and responsibilities</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2"/>
        <p:cNvGrpSpPr/>
        <p:nvPr/>
      </p:nvGrpSpPr>
      <p:grpSpPr>
        <a:xfrm>
          <a:off x="0" y="0"/>
          <a:ext cx="0" cy="0"/>
          <a:chOff x="0" y="0"/>
          <a:chExt cx="0" cy="0"/>
        </a:xfrm>
      </p:grpSpPr>
      <p:sp>
        <p:nvSpPr>
          <p:cNvPr id="1373" name="Google Shape;1373;g2da1dedc366_0_2632"/>
          <p:cNvSpPr txBox="1">
            <a:spLocks noGrp="1"/>
          </p:cNvSpPr>
          <p:nvPr>
            <p:ph type="title"/>
          </p:nvPr>
        </p:nvSpPr>
        <p:spPr>
          <a:xfrm>
            <a:off x="406857" y="384286"/>
            <a:ext cx="8467800" cy="805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a:t>Teasing Apart These Terms</a:t>
            </a:r>
            <a:endParaRPr/>
          </a:p>
        </p:txBody>
      </p:sp>
      <p:grpSp>
        <p:nvGrpSpPr>
          <p:cNvPr id="1374" name="Google Shape;1374;g2da1dedc366_0_2632"/>
          <p:cNvGrpSpPr/>
          <p:nvPr/>
        </p:nvGrpSpPr>
        <p:grpSpPr>
          <a:xfrm>
            <a:off x="5632317" y="1189775"/>
            <a:ext cx="3305700" cy="3483050"/>
            <a:chOff x="5632317" y="1189775"/>
            <a:chExt cx="3305700" cy="3483050"/>
          </a:xfrm>
        </p:grpSpPr>
        <p:sp>
          <p:nvSpPr>
            <p:cNvPr id="1375" name="Google Shape;1375;g2da1dedc366_0_2632"/>
            <p:cNvSpPr/>
            <p:nvPr/>
          </p:nvSpPr>
          <p:spPr>
            <a:xfrm>
              <a:off x="5632317" y="1189775"/>
              <a:ext cx="3305700" cy="669000"/>
            </a:xfrm>
            <a:prstGeom prst="chevron">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rgbClr val="FFFFFF"/>
                  </a:solidFill>
                  <a:latin typeface="Calibri"/>
                  <a:ea typeface="Calibri"/>
                  <a:cs typeface="Calibri"/>
                  <a:sym typeface="Calibri"/>
                </a:rPr>
                <a:t>Prioritization</a:t>
              </a:r>
              <a:endParaRPr b="1">
                <a:solidFill>
                  <a:srgbClr val="FFFFFF"/>
                </a:solidFill>
                <a:latin typeface="Calibri"/>
                <a:ea typeface="Calibri"/>
                <a:cs typeface="Calibri"/>
                <a:sym typeface="Calibri"/>
              </a:endParaRPr>
            </a:p>
          </p:txBody>
        </p:sp>
        <p:sp>
          <p:nvSpPr>
            <p:cNvPr id="1376" name="Google Shape;1376;g2da1dedc366_0_2632"/>
            <p:cNvSpPr txBox="1"/>
            <p:nvPr/>
          </p:nvSpPr>
          <p:spPr>
            <a:xfrm>
              <a:off x="6167063"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a:solidFill>
                    <a:schemeClr val="dk1"/>
                  </a:solidFill>
                  <a:latin typeface="Calibri"/>
                  <a:ea typeface="Calibri"/>
                  <a:cs typeface="Calibri"/>
                  <a:sym typeface="Calibri"/>
                </a:rPr>
                <a:t>What do you consider in weighing multiple competing priorities? What do you eventually choose to work on, and what do you decline to work on (either actively or by default)? </a:t>
              </a:r>
              <a:endParaRPr>
                <a:solidFill>
                  <a:schemeClr val="dk1"/>
                </a:solidFill>
                <a:latin typeface="Calibri"/>
                <a:ea typeface="Calibri"/>
                <a:cs typeface="Calibri"/>
                <a:sym typeface="Calibri"/>
              </a:endParaRPr>
            </a:p>
          </p:txBody>
        </p:sp>
      </p:grpSp>
      <p:grpSp>
        <p:nvGrpSpPr>
          <p:cNvPr id="1377" name="Google Shape;1377;g2da1dedc366_0_2632"/>
          <p:cNvGrpSpPr/>
          <p:nvPr/>
        </p:nvGrpSpPr>
        <p:grpSpPr>
          <a:xfrm>
            <a:off x="0" y="1189989"/>
            <a:ext cx="3546900" cy="3482836"/>
            <a:chOff x="0" y="1189989"/>
            <a:chExt cx="3546900" cy="3482836"/>
          </a:xfrm>
        </p:grpSpPr>
        <p:sp>
          <p:nvSpPr>
            <p:cNvPr id="1378" name="Google Shape;1378;g2da1dedc366_0_2632"/>
            <p:cNvSpPr/>
            <p:nvPr/>
          </p:nvSpPr>
          <p:spPr>
            <a:xfrm>
              <a:off x="0" y="1189989"/>
              <a:ext cx="3546900" cy="669000"/>
            </a:xfrm>
            <a:prstGeom prst="homePlate">
              <a:avLst>
                <a:gd name="adj" fmla="val 50000"/>
              </a:avLst>
            </a:prstGeom>
            <a:solidFill>
              <a:srgbClr val="0944A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rgbClr val="FFFFFF"/>
                  </a:solidFill>
                  <a:latin typeface="Calibri"/>
                  <a:ea typeface="Calibri"/>
                  <a:cs typeface="Calibri"/>
                  <a:sym typeface="Calibri"/>
                </a:rPr>
                <a:t>Assessment</a:t>
              </a:r>
              <a:endParaRPr b="1">
                <a:solidFill>
                  <a:srgbClr val="FFFFFF"/>
                </a:solidFill>
                <a:latin typeface="Calibri"/>
                <a:ea typeface="Calibri"/>
                <a:cs typeface="Calibri"/>
                <a:sym typeface="Calibri"/>
              </a:endParaRPr>
            </a:p>
          </p:txBody>
        </p:sp>
        <p:sp>
          <p:nvSpPr>
            <p:cNvPr id="1379" name="Google Shape;1379;g2da1dedc366_0_2632"/>
            <p:cNvSpPr txBox="1"/>
            <p:nvPr/>
          </p:nvSpPr>
          <p:spPr>
            <a:xfrm>
              <a:off x="655361"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a:solidFill>
                    <a:schemeClr val="dk1"/>
                  </a:solidFill>
                  <a:latin typeface="Calibri"/>
                  <a:ea typeface="Calibri"/>
                  <a:cs typeface="Calibri"/>
                  <a:sym typeface="Calibri"/>
                </a:rPr>
                <a:t>What information do you have about</a:t>
              </a:r>
              <a:r>
                <a:rPr lang="en-US">
                  <a:latin typeface="Calibri"/>
                  <a:ea typeface="Calibri"/>
                  <a:cs typeface="Calibri"/>
                  <a:sym typeface="Calibri"/>
                </a:rPr>
                <a:t> </a:t>
              </a:r>
              <a:r>
                <a:rPr lang="en-US" b="1">
                  <a:solidFill>
                    <a:schemeClr val="accent1"/>
                  </a:solidFill>
                  <a:latin typeface="Calibri"/>
                  <a:ea typeface="Calibri"/>
                  <a:cs typeface="Calibri"/>
                  <a:sym typeface="Calibri"/>
                </a:rPr>
                <a:t>YOUR IIS</a:t>
              </a:r>
              <a:r>
                <a:rPr lang="en-US" b="1">
                  <a:latin typeface="Calibri"/>
                  <a:ea typeface="Calibri"/>
                  <a:cs typeface="Calibri"/>
                  <a:sym typeface="Calibri"/>
                </a:rPr>
                <a:t> </a:t>
              </a:r>
              <a:r>
                <a:rPr lang="en-US">
                  <a:solidFill>
                    <a:schemeClr val="dk1"/>
                  </a:solidFill>
                  <a:latin typeface="Calibri"/>
                  <a:ea typeface="Calibri"/>
                  <a:cs typeface="Calibri"/>
                  <a:sym typeface="Calibri"/>
                </a:rPr>
                <a:t>that will help you make good decisions moving forward?</a:t>
              </a:r>
              <a:endParaRPr>
                <a:solidFill>
                  <a:schemeClr val="dk1"/>
                </a:solidFill>
                <a:latin typeface="Calibri"/>
                <a:ea typeface="Calibri"/>
                <a:cs typeface="Calibri"/>
                <a:sym typeface="Calibri"/>
              </a:endParaRPr>
            </a:p>
          </p:txBody>
        </p:sp>
      </p:grpSp>
      <p:grpSp>
        <p:nvGrpSpPr>
          <p:cNvPr id="1380" name="Google Shape;1380;g2da1dedc366_0_2632"/>
          <p:cNvGrpSpPr/>
          <p:nvPr/>
        </p:nvGrpSpPr>
        <p:grpSpPr>
          <a:xfrm>
            <a:off x="2944204" y="1189775"/>
            <a:ext cx="3305700" cy="3483050"/>
            <a:chOff x="2944204" y="1189775"/>
            <a:chExt cx="3305700" cy="3483050"/>
          </a:xfrm>
        </p:grpSpPr>
        <p:sp>
          <p:nvSpPr>
            <p:cNvPr id="1381" name="Google Shape;1381;g2da1dedc366_0_2632"/>
            <p:cNvSpPr/>
            <p:nvPr/>
          </p:nvSpPr>
          <p:spPr>
            <a:xfrm>
              <a:off x="2944204" y="1189775"/>
              <a:ext cx="3305700" cy="669000"/>
            </a:xfrm>
            <a:prstGeom prst="chevron">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rgbClr val="FFFFFF"/>
                  </a:solidFill>
                  <a:latin typeface="Calibri"/>
                  <a:ea typeface="Calibri"/>
                  <a:cs typeface="Calibri"/>
                  <a:sym typeface="Calibri"/>
                </a:rPr>
                <a:t>Planning</a:t>
              </a:r>
              <a:endParaRPr b="1">
                <a:solidFill>
                  <a:srgbClr val="FFFFFF"/>
                </a:solidFill>
                <a:latin typeface="Calibri"/>
                <a:ea typeface="Calibri"/>
                <a:cs typeface="Calibri"/>
                <a:sym typeface="Calibri"/>
              </a:endParaRPr>
            </a:p>
          </p:txBody>
        </p:sp>
        <p:sp>
          <p:nvSpPr>
            <p:cNvPr id="1382" name="Google Shape;1382;g2da1dedc366_0_2632"/>
            <p:cNvSpPr txBox="1"/>
            <p:nvPr/>
          </p:nvSpPr>
          <p:spPr>
            <a:xfrm>
              <a:off x="3478949"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a:solidFill>
                    <a:schemeClr val="dk1"/>
                  </a:solidFill>
                  <a:latin typeface="Calibri"/>
                  <a:ea typeface="Calibri"/>
                  <a:cs typeface="Calibri"/>
                  <a:sym typeface="Calibri"/>
                </a:rPr>
                <a:t>What tools and resources can help you chart your course, either through providing you with guidance or assistance? </a:t>
              </a:r>
              <a:endParaRPr>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sp>
        <p:nvSpPr>
          <p:cNvPr id="1387" name="Google Shape;1387;g2da1dedc366_0_2645"/>
          <p:cNvSpPr txBox="1">
            <a:spLocks noGrp="1"/>
          </p:cNvSpPr>
          <p:nvPr>
            <p:ph type="title"/>
          </p:nvPr>
        </p:nvSpPr>
        <p:spPr>
          <a:xfrm>
            <a:off x="379882" y="567336"/>
            <a:ext cx="8467800" cy="805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a:t>Reminder: This Is Not A Solo Endeavor!</a:t>
            </a:r>
            <a:endParaRPr/>
          </a:p>
        </p:txBody>
      </p:sp>
      <p:pic>
        <p:nvPicPr>
          <p:cNvPr id="1388" name="Google Shape;1388;g2da1dedc366_0_2645"/>
          <p:cNvPicPr preferRelativeResize="0"/>
          <p:nvPr/>
        </p:nvPicPr>
        <p:blipFill rotWithShape="1">
          <a:blip r:embed="rId3">
            <a:alphaModFix/>
          </a:blip>
          <a:srcRect t="11367" b="8523"/>
          <a:stretch/>
        </p:blipFill>
        <p:spPr>
          <a:xfrm>
            <a:off x="1438388" y="1594525"/>
            <a:ext cx="6350775" cy="32865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sp>
        <p:nvSpPr>
          <p:cNvPr id="1393" name="Google Shape;1393;g2da1dedc366_0_2650"/>
          <p:cNvSpPr txBox="1"/>
          <p:nvPr/>
        </p:nvSpPr>
        <p:spPr>
          <a:xfrm>
            <a:off x="231150" y="1844003"/>
            <a:ext cx="8681700" cy="92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400" b="1" i="0" u="none" strike="noStrike" cap="none">
                <a:solidFill>
                  <a:srgbClr val="FFFFFF"/>
                </a:solidFill>
                <a:latin typeface="Calibri"/>
                <a:ea typeface="Calibri"/>
                <a:cs typeface="Calibri"/>
                <a:sym typeface="Calibri"/>
              </a:rPr>
              <a:t>What (and Who) Drives IIS Decision-Making?</a:t>
            </a:r>
            <a:endParaRPr sz="44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endParaRPr sz="4800" b="1" i="0" u="none" strike="noStrike" cap="none">
              <a:solidFill>
                <a:srgbClr val="FFFFFF"/>
              </a:solidFill>
              <a:latin typeface="Calibri"/>
              <a:ea typeface="Calibri"/>
              <a:cs typeface="Calibri"/>
              <a:sym typeface="Calibri"/>
            </a:endParaRPr>
          </a:p>
        </p:txBody>
      </p:sp>
      <p:sp>
        <p:nvSpPr>
          <p:cNvPr id="1394" name="Google Shape;1394;g2da1dedc366_0_2650"/>
          <p:cNvSpPr txBox="1">
            <a:spLocks noGrp="1"/>
          </p:cNvSpPr>
          <p:nvPr>
            <p:ph type="title"/>
          </p:nvPr>
        </p:nvSpPr>
        <p:spPr>
          <a:xfrm>
            <a:off x="543818" y="1677954"/>
            <a:ext cx="6351000" cy="604200"/>
          </a:xfrm>
          <a:prstGeom prst="rect">
            <a:avLst/>
          </a:prstGeom>
          <a:noFill/>
          <a:ln>
            <a:noFill/>
          </a:ln>
        </p:spPr>
        <p:txBody>
          <a:bodyPr spcFirstLastPara="1" wrap="square" lIns="68575" tIns="34275" rIns="68575" bIns="34275" anchor="ctr" anchorCtr="0">
            <a:normAutofit/>
          </a:bodyPr>
          <a:lstStyle/>
          <a:p>
            <a:pPr marL="0" lvl="0" indent="0" algn="l" rtl="0">
              <a:lnSpc>
                <a:spcPct val="91666"/>
              </a:lnSpc>
              <a:spcBef>
                <a:spcPts val="0"/>
              </a:spcBef>
              <a:spcAft>
                <a:spcPts val="0"/>
              </a:spcAft>
              <a:buSzPts val="3600"/>
              <a:buNone/>
            </a:pPr>
            <a:r>
              <a:rPr lang="en-US"/>
              <a:t>Assessment </a:t>
            </a:r>
            <a:endParaRPr/>
          </a:p>
        </p:txBody>
      </p:sp>
      <p:sp>
        <p:nvSpPr>
          <p:cNvPr id="1395" name="Google Shape;1395;g2da1dedc366_0_2650"/>
          <p:cNvSpPr txBox="1">
            <a:spLocks noGrp="1"/>
          </p:cNvSpPr>
          <p:nvPr>
            <p:ph type="subTitle" idx="1"/>
          </p:nvPr>
        </p:nvSpPr>
        <p:spPr>
          <a:xfrm>
            <a:off x="543823" y="2922700"/>
            <a:ext cx="8137800" cy="837000"/>
          </a:xfrm>
          <a:prstGeom prst="rect">
            <a:avLst/>
          </a:prstGeom>
          <a:noFill/>
          <a:ln>
            <a:noFill/>
          </a:ln>
        </p:spPr>
        <p:txBody>
          <a:bodyPr spcFirstLastPara="1" wrap="square" lIns="68575" tIns="34275" rIns="68575" bIns="34275" anchor="t" anchorCtr="0">
            <a:noAutofit/>
          </a:bodyPr>
          <a:lstStyle/>
          <a:p>
            <a:pPr marL="0" lvl="0" indent="0" algn="l" rtl="0">
              <a:lnSpc>
                <a:spcPct val="71666"/>
              </a:lnSpc>
              <a:spcBef>
                <a:spcPts val="0"/>
              </a:spcBef>
              <a:spcAft>
                <a:spcPts val="0"/>
              </a:spcAft>
              <a:buClr>
                <a:schemeClr val="dk1"/>
              </a:buClr>
              <a:buSzPts val="1710"/>
              <a:buFont typeface="Arial"/>
              <a:buNone/>
            </a:pPr>
            <a:r>
              <a:rPr lang="en-US" sz="2210" b="0" i="1">
                <a:solidFill>
                  <a:schemeClr val="dk1"/>
                </a:solidFill>
              </a:rPr>
              <a:t>Revisiting what you know about the status of your IIS to identify gaps for planning and prioritization</a:t>
            </a:r>
            <a:endParaRPr sz="1355" b="0" i="1">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9"/>
        <p:cNvGrpSpPr/>
        <p:nvPr/>
      </p:nvGrpSpPr>
      <p:grpSpPr>
        <a:xfrm>
          <a:off x="0" y="0"/>
          <a:ext cx="0" cy="0"/>
          <a:chOff x="0" y="0"/>
          <a:chExt cx="0" cy="0"/>
        </a:xfrm>
      </p:grpSpPr>
      <p:pic>
        <p:nvPicPr>
          <p:cNvPr id="1400" name="Google Shape;1400;g2da1dedc366_0_2656"/>
          <p:cNvPicPr preferRelativeResize="0"/>
          <p:nvPr/>
        </p:nvPicPr>
        <p:blipFill rotWithShape="1">
          <a:blip r:embed="rId3">
            <a:alphaModFix/>
          </a:blip>
          <a:srcRect/>
          <a:stretch/>
        </p:blipFill>
        <p:spPr>
          <a:xfrm>
            <a:off x="2954725" y="513525"/>
            <a:ext cx="6082675" cy="4564774"/>
          </a:xfrm>
          <a:prstGeom prst="rect">
            <a:avLst/>
          </a:prstGeom>
          <a:noFill/>
          <a:ln>
            <a:noFill/>
          </a:ln>
        </p:spPr>
      </p:pic>
      <p:sp>
        <p:nvSpPr>
          <p:cNvPr id="1401" name="Google Shape;1401;g2da1dedc366_0_2656"/>
          <p:cNvSpPr txBox="1">
            <a:spLocks noGrp="1"/>
          </p:cNvSpPr>
          <p:nvPr>
            <p:ph type="title"/>
          </p:nvPr>
        </p:nvSpPr>
        <p:spPr>
          <a:xfrm>
            <a:off x="324730" y="700981"/>
            <a:ext cx="2695200" cy="40593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a:t>Looking Back -  Assessing Staffing</a:t>
            </a:r>
            <a:endParaRPr/>
          </a:p>
          <a:p>
            <a:pPr marL="0" lvl="0" indent="0" algn="l" rtl="0">
              <a:spcBef>
                <a:spcPts val="0"/>
              </a:spcBef>
              <a:spcAft>
                <a:spcPts val="0"/>
              </a:spcAft>
              <a:buNone/>
            </a:pPr>
            <a:r>
              <a:rPr lang="en-US"/>
              <a:t>Areas of Responsibility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5"/>
        <p:cNvGrpSpPr/>
        <p:nvPr/>
      </p:nvGrpSpPr>
      <p:grpSpPr>
        <a:xfrm>
          <a:off x="0" y="0"/>
          <a:ext cx="0" cy="0"/>
          <a:chOff x="0" y="0"/>
          <a:chExt cx="0" cy="0"/>
        </a:xfrm>
      </p:grpSpPr>
      <p:pic>
        <p:nvPicPr>
          <p:cNvPr id="1406" name="Google Shape;1406;g2da1dedc366_0_2661"/>
          <p:cNvPicPr preferRelativeResize="0"/>
          <p:nvPr/>
        </p:nvPicPr>
        <p:blipFill>
          <a:blip r:embed="rId3">
            <a:alphaModFix/>
          </a:blip>
          <a:stretch>
            <a:fillRect/>
          </a:stretch>
        </p:blipFill>
        <p:spPr>
          <a:xfrm>
            <a:off x="475350" y="2611774"/>
            <a:ext cx="7803099" cy="2325825"/>
          </a:xfrm>
          <a:prstGeom prst="rect">
            <a:avLst/>
          </a:prstGeom>
          <a:noFill/>
          <a:ln>
            <a:noFill/>
          </a:ln>
        </p:spPr>
      </p:pic>
      <p:sp>
        <p:nvSpPr>
          <p:cNvPr id="1407" name="Google Shape;1407;g2da1dedc366_0_2661"/>
          <p:cNvSpPr txBox="1">
            <a:spLocks noGrp="1"/>
          </p:cNvSpPr>
          <p:nvPr>
            <p:ph type="title"/>
          </p:nvPr>
        </p:nvSpPr>
        <p:spPr>
          <a:xfrm>
            <a:off x="236825" y="592050"/>
            <a:ext cx="4381200" cy="15912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Using DQ Reports and Dashboards</a:t>
            </a:r>
            <a:endParaRPr/>
          </a:p>
        </p:txBody>
      </p:sp>
      <p:sp>
        <p:nvSpPr>
          <p:cNvPr id="1408" name="Google Shape;1408;g2da1dedc366_0_2661"/>
          <p:cNvSpPr txBox="1"/>
          <p:nvPr/>
        </p:nvSpPr>
        <p:spPr>
          <a:xfrm>
            <a:off x="566325" y="4754200"/>
            <a:ext cx="7926900" cy="600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a:latin typeface="Calibri"/>
                <a:ea typeface="Calibri"/>
                <a:cs typeface="Calibri"/>
                <a:sym typeface="Calibri"/>
              </a:rPr>
              <a:t>Report e</a:t>
            </a:r>
            <a:r>
              <a:rPr lang="en-US" i="0" u="none" strike="noStrike" cap="none">
                <a:solidFill>
                  <a:srgbClr val="000000"/>
                </a:solidFill>
                <a:latin typeface="Calibri"/>
                <a:ea typeface="Calibri"/>
                <a:cs typeface="Calibri"/>
                <a:sym typeface="Calibri"/>
              </a:rPr>
              <a:t>mailed via CDC, dashboard </a:t>
            </a:r>
            <a:r>
              <a:rPr lang="en-US">
                <a:latin typeface="Calibri"/>
                <a:ea typeface="Calibri"/>
                <a:cs typeface="Calibri"/>
                <a:sym typeface="Calibri"/>
              </a:rPr>
              <a:t>available online: </a:t>
            </a:r>
            <a:r>
              <a:rPr lang="en-US" u="sng">
                <a:solidFill>
                  <a:schemeClr val="hlink"/>
                </a:solidFill>
                <a:latin typeface="Calibri"/>
                <a:ea typeface="Calibri"/>
                <a:cs typeface="Calibri"/>
                <a:sym typeface="Calibri"/>
                <a:hlinkClick r:id="rId4"/>
              </a:rPr>
              <a:t>https://wwwn.cdc.gov/IISDashboard/Query.aspx</a:t>
            </a:r>
            <a:r>
              <a:rPr lang="en-US">
                <a:latin typeface="Calibri"/>
                <a:ea typeface="Calibri"/>
                <a:cs typeface="Calibri"/>
                <a:sym typeface="Calibri"/>
              </a:rPr>
              <a:t>  </a:t>
            </a:r>
            <a:endParaRPr>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a:p>
        </p:txBody>
      </p:sp>
      <p:pic>
        <p:nvPicPr>
          <p:cNvPr id="1409" name="Google Shape;1409;g2da1dedc366_0_2661"/>
          <p:cNvPicPr preferRelativeResize="0"/>
          <p:nvPr/>
        </p:nvPicPr>
        <p:blipFill rotWithShape="1">
          <a:blip r:embed="rId5">
            <a:alphaModFix/>
          </a:blip>
          <a:srcRect b="37276"/>
          <a:stretch/>
        </p:blipFill>
        <p:spPr>
          <a:xfrm>
            <a:off x="5104125" y="458825"/>
            <a:ext cx="3720600" cy="2592625"/>
          </a:xfrm>
          <a:prstGeom prst="rect">
            <a:avLst/>
          </a:prstGeom>
          <a:noFill/>
          <a:ln>
            <a:noFill/>
          </a:ln>
          <a:effectLst>
            <a:outerShdw blurRad="57150" dist="19050" dir="5400000" algn="bl" rotWithShape="0">
              <a:srgbClr val="000000">
                <a:alpha val="498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4"/>
        <p:cNvGrpSpPr/>
        <p:nvPr/>
      </p:nvGrpSpPr>
      <p:grpSpPr>
        <a:xfrm>
          <a:off x="0" y="0"/>
          <a:ext cx="0" cy="0"/>
          <a:chOff x="0" y="0"/>
          <a:chExt cx="0" cy="0"/>
        </a:xfrm>
      </p:grpSpPr>
      <p:sp>
        <p:nvSpPr>
          <p:cNvPr id="1415" name="Google Shape;1415;g2da1dedc366_0_2668"/>
          <p:cNvSpPr txBox="1">
            <a:spLocks noGrp="1"/>
          </p:cNvSpPr>
          <p:nvPr>
            <p:ph type="title"/>
          </p:nvPr>
        </p:nvSpPr>
        <p:spPr>
          <a:xfrm>
            <a:off x="639500" y="666375"/>
            <a:ext cx="7878600" cy="604200"/>
          </a:xfrm>
          <a:prstGeom prst="rect">
            <a:avLst/>
          </a:prstGeom>
          <a:noFill/>
          <a:ln>
            <a:noFill/>
          </a:ln>
        </p:spPr>
        <p:txBody>
          <a:bodyPr spcFirstLastPara="1" wrap="square" lIns="91425" tIns="91425" rIns="91425" bIns="91425" anchor="t" anchorCtr="0">
            <a:noAutofit/>
          </a:bodyPr>
          <a:lstStyle/>
          <a:p>
            <a:pPr marL="0" marR="0" lvl="0" indent="0" algn="l" rtl="0">
              <a:lnSpc>
                <a:spcPct val="97368"/>
              </a:lnSpc>
              <a:spcBef>
                <a:spcPts val="0"/>
              </a:spcBef>
              <a:spcAft>
                <a:spcPts val="0"/>
              </a:spcAft>
              <a:buClr>
                <a:schemeClr val="dk2"/>
              </a:buClr>
              <a:buSzPts val="3800"/>
              <a:buFont typeface="Calibri"/>
              <a:buNone/>
            </a:pPr>
            <a:r>
              <a:rPr lang="en-US"/>
              <a:t>Using AART Reports</a:t>
            </a:r>
            <a:endParaRPr/>
          </a:p>
        </p:txBody>
      </p:sp>
      <p:sp>
        <p:nvSpPr>
          <p:cNvPr id="1416" name="Google Shape;1416;g2da1dedc366_0_2668"/>
          <p:cNvSpPr txBox="1"/>
          <p:nvPr/>
        </p:nvSpPr>
        <p:spPr>
          <a:xfrm>
            <a:off x="577256" y="4738069"/>
            <a:ext cx="7209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a:latin typeface="Calibri"/>
                <a:ea typeface="Calibri"/>
                <a:cs typeface="Calibri"/>
                <a:sym typeface="Calibri"/>
              </a:rPr>
              <a:t>Available in the AART Tool: </a:t>
            </a:r>
            <a:r>
              <a:rPr lang="en-US" i="0" u="sng" strike="noStrike" cap="none">
                <a:solidFill>
                  <a:schemeClr val="hlink"/>
                </a:solidFill>
                <a:latin typeface="Calibri"/>
                <a:ea typeface="Calibri"/>
                <a:cs typeface="Calibri"/>
                <a:sym typeface="Calibri"/>
                <a:hlinkClick r:id="rId3"/>
              </a:rPr>
              <a:t>https://app.immregistries.org/aart/home</a:t>
            </a:r>
            <a:r>
              <a:rPr lang="en-US" i="0" u="none" strike="noStrike" cap="none">
                <a:solidFill>
                  <a:srgbClr val="000000"/>
                </a:solidFill>
                <a:latin typeface="Calibri"/>
                <a:ea typeface="Calibri"/>
                <a:cs typeface="Calibri"/>
                <a:sym typeface="Calibri"/>
              </a:rPr>
              <a:t>  </a:t>
            </a:r>
            <a:endParaRPr i="0" u="none" strike="noStrike" cap="none">
              <a:solidFill>
                <a:srgbClr val="000000"/>
              </a:solidFill>
              <a:latin typeface="Calibri"/>
              <a:ea typeface="Calibri"/>
              <a:cs typeface="Calibri"/>
              <a:sym typeface="Calibri"/>
            </a:endParaRPr>
          </a:p>
        </p:txBody>
      </p:sp>
      <p:pic>
        <p:nvPicPr>
          <p:cNvPr id="1417" name="Google Shape;1417;g2da1dedc366_0_2668"/>
          <p:cNvPicPr preferRelativeResize="0"/>
          <p:nvPr/>
        </p:nvPicPr>
        <p:blipFill rotWithShape="1">
          <a:blip r:embed="rId4">
            <a:alphaModFix/>
          </a:blip>
          <a:srcRect/>
          <a:stretch/>
        </p:blipFill>
        <p:spPr>
          <a:xfrm>
            <a:off x="533452" y="1436725"/>
            <a:ext cx="4885600" cy="3257751"/>
          </a:xfrm>
          <a:prstGeom prst="rect">
            <a:avLst/>
          </a:prstGeom>
          <a:noFill/>
          <a:ln>
            <a:noFill/>
          </a:ln>
          <a:effectLst>
            <a:outerShdw blurRad="57150" dist="19050" dir="5400000" algn="bl" rotWithShape="0">
              <a:srgbClr val="000000">
                <a:alpha val="49800"/>
              </a:srgbClr>
            </a:outerShdw>
          </a:effectLst>
        </p:spPr>
      </p:pic>
      <p:pic>
        <p:nvPicPr>
          <p:cNvPr id="1418" name="Google Shape;1418;g2da1dedc366_0_2668"/>
          <p:cNvPicPr preferRelativeResize="0"/>
          <p:nvPr/>
        </p:nvPicPr>
        <p:blipFill>
          <a:blip r:embed="rId5">
            <a:alphaModFix/>
          </a:blip>
          <a:stretch>
            <a:fillRect/>
          </a:stretch>
        </p:blipFill>
        <p:spPr>
          <a:xfrm rot="531585">
            <a:off x="5201958" y="1614153"/>
            <a:ext cx="3539486" cy="314577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1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1688</Words>
  <Application>Microsoft Office PowerPoint</Application>
  <PresentationFormat>On-screen Show (16:9)</PresentationFormat>
  <Paragraphs>216</Paragraphs>
  <Slides>31</Slides>
  <Notes>31</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31</vt:i4>
      </vt:variant>
    </vt:vector>
  </HeadingPairs>
  <TitlesOfParts>
    <vt:vector size="46" baseType="lpstr">
      <vt:lpstr>Calibri</vt:lpstr>
      <vt:lpstr>Wingdings</vt:lpstr>
      <vt:lpstr>NTR</vt:lpstr>
      <vt:lpstr>Roboto Medium</vt:lpstr>
      <vt:lpstr>Roboto Thin</vt:lpstr>
      <vt:lpstr>Roboto</vt:lpstr>
      <vt:lpstr>Permanent Marker</vt:lpstr>
      <vt:lpstr>Myriad Web Pro</vt:lpstr>
      <vt:lpstr>Arial</vt:lpstr>
      <vt:lpstr>Courier New</vt:lpstr>
      <vt:lpstr>Office Theme</vt:lpstr>
      <vt:lpstr>Office Theme</vt:lpstr>
      <vt:lpstr>Office Theme</vt:lpstr>
      <vt:lpstr>NCEH_ATSDR_combined</vt:lpstr>
      <vt:lpstr>1_NCEH_ATSDR_combined</vt:lpstr>
      <vt:lpstr>IIS Assessment, Planning and Prioritization  Bringing It All Together</vt:lpstr>
      <vt:lpstr>Learning Objectives</vt:lpstr>
      <vt:lpstr>Overview</vt:lpstr>
      <vt:lpstr>Teasing Apart These Terms</vt:lpstr>
      <vt:lpstr>Reminder: This Is Not A Solo Endeavor!</vt:lpstr>
      <vt:lpstr>Assessment </vt:lpstr>
      <vt:lpstr>Looking Back -  Assessing Staffing Areas of Responsibility</vt:lpstr>
      <vt:lpstr>Using DQ Reports and Dashboards</vt:lpstr>
      <vt:lpstr>Using AART Reports</vt:lpstr>
      <vt:lpstr>Researching on the AIRA Website and Repository</vt:lpstr>
      <vt:lpstr>Leveraging the IIS Functional Model</vt:lpstr>
      <vt:lpstr>Assess Yourself!! ♪</vt:lpstr>
      <vt:lpstr>Planning </vt:lpstr>
      <vt:lpstr>Familiar Planning Tools, Inputs, Resources</vt:lpstr>
      <vt:lpstr>AIRA Tools for Data Use, Data Quality</vt:lpstr>
      <vt:lpstr>Accessing PHII Resources</vt:lpstr>
      <vt:lpstr>Using the Project Management Framework</vt:lpstr>
      <vt:lpstr>Possible Additional Tools to Help You Plan</vt:lpstr>
      <vt:lpstr>Importance of Funding and Sustainability </vt:lpstr>
      <vt:lpstr>Prioritization </vt:lpstr>
      <vt:lpstr>PowerPoint Presentation</vt:lpstr>
      <vt:lpstr>Important Questions to Help You Prioritize</vt:lpstr>
      <vt:lpstr>Prioritization Tools</vt:lpstr>
      <vt:lpstr>Opportunity Costs </vt:lpstr>
      <vt:lpstr>Communication and Transparency</vt:lpstr>
      <vt:lpstr>Activity: Prioritization Strategies</vt:lpstr>
      <vt:lpstr>Activity: Prioritization Strategies</vt:lpstr>
      <vt:lpstr>Activity: Prioritization Strategies</vt:lpstr>
      <vt:lpstr>Summary Take Home Points</vt:lpstr>
      <vt:lpstr>Questions/Comments/Discussion?</vt:lpstr>
      <vt:lpstr>Assessment, Planning, and Prioritization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IIS Leadership Workshop</dc:title>
  <dc:creator>julie wimberly</dc:creator>
  <cp:lastModifiedBy>Hayleigh McCall McDavid</cp:lastModifiedBy>
  <cp:revision>7</cp:revision>
  <dcterms:created xsi:type="dcterms:W3CDTF">2021-06-09T13:15:25Z</dcterms:created>
  <dcterms:modified xsi:type="dcterms:W3CDTF">2024-06-06T15:31:34Z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2023-01-25T14:27:58Z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0b8ac004-4aab-464f-a527-2223ea0aa16d</vt:lpwstr>
  </property>
  <property fmtid="{D5CDD505-2E9C-101B-9397-08002B2CF9AE}" pid="8" name="MSIP_Label_7b94a7b8-f06c-4dfe-bdcc-9b548fd58c31_ContentBits">
    <vt:lpwstr>0</vt:lpwstr>
  </property>
  <property fmtid="{D5CDD505-2E9C-101B-9397-08002B2CF9AE}" pid="9" name="ContentTypeId">
    <vt:lpwstr>0x01010013CE74FE4E4BEF4998866A3F4BE2A172</vt:lpwstr>
  </property>
  <property fmtid="{D5CDD505-2E9C-101B-9397-08002B2CF9AE}" pid="10" name="MediaServiceImageTags">
    <vt:lpwstr/>
  </property>
</Properties>
</file>