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 id="2147483664" r:id="rId4"/>
    <p:sldMasterId id="2147483670" r:id="rId5"/>
  </p:sldMasterIdLst>
  <p:notesMasterIdLst>
    <p:notesMasterId r:id="rId17"/>
  </p:notesMasterIdLst>
  <p:sldIdLst>
    <p:sldId id="261" r:id="rId6"/>
    <p:sldId id="401" r:id="rId7"/>
    <p:sldId id="256" r:id="rId8"/>
    <p:sldId id="400" r:id="rId9"/>
    <p:sldId id="267" r:id="rId10"/>
    <p:sldId id="268" r:id="rId11"/>
    <p:sldId id="372" r:id="rId12"/>
    <p:sldId id="402" r:id="rId13"/>
    <p:sldId id="270" r:id="rId14"/>
    <p:sldId id="272" r:id="rId15"/>
    <p:sldId id="40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9"/>
    <a:srgbClr val="004A88"/>
    <a:srgbClr val="21145F"/>
    <a:srgbClr val="005FBD"/>
    <a:srgbClr val="0E0000"/>
    <a:srgbClr val="B9DBE8"/>
    <a:srgbClr val="3B6BB8"/>
    <a:srgbClr val="4C5430"/>
    <a:srgbClr val="00536D"/>
    <a:srgbClr val="8B1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p:restoredTop sz="68721"/>
  </p:normalViewPr>
  <p:slideViewPr>
    <p:cSldViewPr snapToGrid="0" snapToObjects="1" showGuides="1">
      <p:cViewPr varScale="1">
        <p:scale>
          <a:sx n="94" d="100"/>
          <a:sy n="94" d="100"/>
        </p:scale>
        <p:origin x="-9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F4E23-2677-4855-8ECF-22B55DA5E69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28D9B12-5A5C-40F7-A2F2-74789FE3F849}">
      <dgm:prSet phldrT="[Text]"/>
      <dgm:spPr>
        <a:solidFill>
          <a:schemeClr val="tx2"/>
        </a:solidFill>
        <a:effectLst>
          <a:outerShdw blurRad="76200" dir="18900000" sy="23000" kx="-1200000" algn="bl" rotWithShape="0">
            <a:prstClr val="black">
              <a:alpha val="20000"/>
            </a:prstClr>
          </a:outerShdw>
        </a:effectLst>
      </dgm:spPr>
      <dgm:t>
        <a:bodyPr/>
        <a:lstStyle/>
        <a:p>
          <a:r>
            <a:rPr lang="en-US" dirty="0"/>
            <a:t>Informatics-Savvy Health Department</a:t>
          </a:r>
        </a:p>
      </dgm:t>
    </dgm:pt>
    <dgm:pt modelId="{36E33FB0-511C-4262-90B7-A05D78CDD906}" type="parTrans" cxnId="{50211CCC-D0D1-4685-9B50-4437023DA1FD}">
      <dgm:prSet/>
      <dgm:spPr/>
      <dgm:t>
        <a:bodyPr/>
        <a:lstStyle/>
        <a:p>
          <a:endParaRPr lang="en-US"/>
        </a:p>
      </dgm:t>
    </dgm:pt>
    <dgm:pt modelId="{A1C17376-6F32-4AC2-8AF3-85447475E5AA}" type="sibTrans" cxnId="{50211CCC-D0D1-4685-9B50-4437023DA1FD}">
      <dgm:prSet/>
      <dgm:spPr/>
      <dgm:t>
        <a:bodyPr/>
        <a:lstStyle/>
        <a:p>
          <a:endParaRPr lang="en-US"/>
        </a:p>
      </dgm:t>
    </dgm:pt>
    <dgm:pt modelId="{FF5D73BB-7D54-4FCC-BA81-F10CBBE82207}">
      <dgm:prSet phldrT="[Text]"/>
      <dgm:spPr>
        <a:solidFill>
          <a:srgbClr val="0075C9"/>
        </a:solidFill>
        <a:effectLst>
          <a:outerShdw blurRad="76200" dir="18900000" sy="23000" kx="-1200000" algn="bl" rotWithShape="0">
            <a:prstClr val="black">
              <a:alpha val="20000"/>
            </a:prstClr>
          </a:outerShdw>
        </a:effectLst>
      </dgm:spPr>
      <dgm:t>
        <a:bodyPr/>
        <a:lstStyle/>
        <a:p>
          <a:r>
            <a:rPr lang="en-US" dirty="0"/>
            <a:t>Informatics vision and strategy</a:t>
          </a:r>
        </a:p>
      </dgm:t>
    </dgm:pt>
    <dgm:pt modelId="{9647BF14-A044-47BF-A150-6F23AB32CFCD}" type="parTrans" cxnId="{1E084F04-44C9-4E06-88DD-8F5BAE3C7DAB}">
      <dgm:prSet/>
      <dgm:spPr>
        <a:solidFill>
          <a:schemeClr val="tx2">
            <a:lumMod val="40000"/>
            <a:lumOff val="60000"/>
          </a:schemeClr>
        </a:solidFill>
      </dgm:spPr>
      <dgm:t>
        <a:bodyPr/>
        <a:lstStyle/>
        <a:p>
          <a:endParaRPr lang="en-US"/>
        </a:p>
      </dgm:t>
    </dgm:pt>
    <dgm:pt modelId="{DE11BFA4-1726-4EC0-831C-AAEEFF0F6C13}" type="sibTrans" cxnId="{1E084F04-44C9-4E06-88DD-8F5BAE3C7DAB}">
      <dgm:prSet/>
      <dgm:spPr/>
      <dgm:t>
        <a:bodyPr/>
        <a:lstStyle/>
        <a:p>
          <a:endParaRPr lang="en-US"/>
        </a:p>
      </dgm:t>
    </dgm:pt>
    <dgm:pt modelId="{ADCDC0D6-B21B-474B-BCFA-22BCF09F667A}">
      <dgm:prSet phldrT="[Text]"/>
      <dgm:spPr>
        <a:solidFill>
          <a:srgbClr val="0075C9"/>
        </a:solidFill>
        <a:effectLst>
          <a:outerShdw blurRad="76200" dir="18900000" sy="23000" kx="-1200000" algn="bl" rotWithShape="0">
            <a:prstClr val="black">
              <a:alpha val="20000"/>
            </a:prstClr>
          </a:outerShdw>
        </a:effectLst>
      </dgm:spPr>
      <dgm:t>
        <a:bodyPr/>
        <a:lstStyle/>
        <a:p>
          <a:r>
            <a:rPr lang="en-US" dirty="0"/>
            <a:t>Skilled workforce</a:t>
          </a:r>
        </a:p>
      </dgm:t>
    </dgm:pt>
    <dgm:pt modelId="{87BF3EFE-9150-4F19-800F-3427D7120BF5}" type="parTrans" cxnId="{3B4A00C8-8C16-4D7B-8D0C-BFAF501E81F2}">
      <dgm:prSet/>
      <dgm:spPr>
        <a:solidFill>
          <a:schemeClr val="tx2">
            <a:lumMod val="40000"/>
            <a:lumOff val="60000"/>
          </a:schemeClr>
        </a:solidFill>
      </dgm:spPr>
      <dgm:t>
        <a:bodyPr/>
        <a:lstStyle/>
        <a:p>
          <a:endParaRPr lang="en-US"/>
        </a:p>
      </dgm:t>
    </dgm:pt>
    <dgm:pt modelId="{1A32F9BC-5B06-47D6-B002-A5099B1CEBA7}" type="sibTrans" cxnId="{3B4A00C8-8C16-4D7B-8D0C-BFAF501E81F2}">
      <dgm:prSet/>
      <dgm:spPr/>
      <dgm:t>
        <a:bodyPr/>
        <a:lstStyle/>
        <a:p>
          <a:endParaRPr lang="en-US"/>
        </a:p>
      </dgm:t>
    </dgm:pt>
    <dgm:pt modelId="{323DDC10-14DC-4FC3-A35C-9F3046EFB1EB}">
      <dgm:prSet phldrT="[Text]"/>
      <dgm:spPr>
        <a:solidFill>
          <a:srgbClr val="0075C9"/>
        </a:solidFill>
        <a:effectLst>
          <a:outerShdw blurRad="76200" dir="18900000" sy="23000" kx="-1200000" algn="bl" rotWithShape="0">
            <a:prstClr val="black">
              <a:alpha val="20000"/>
            </a:prstClr>
          </a:outerShdw>
        </a:effectLst>
      </dgm:spPr>
      <dgm:t>
        <a:bodyPr/>
        <a:lstStyle/>
        <a:p>
          <a:r>
            <a:rPr lang="en-US" dirty="0"/>
            <a:t>Well-design, effectively used systems</a:t>
          </a:r>
        </a:p>
      </dgm:t>
    </dgm:pt>
    <dgm:pt modelId="{4AF42A11-E298-42ED-8F00-DC5A02C958E8}" type="parTrans" cxnId="{62AA32E5-B4F4-4215-A79A-2BBC38463725}">
      <dgm:prSet/>
      <dgm:spPr>
        <a:solidFill>
          <a:schemeClr val="tx2">
            <a:lumMod val="40000"/>
            <a:lumOff val="60000"/>
          </a:schemeClr>
        </a:solidFill>
      </dgm:spPr>
      <dgm:t>
        <a:bodyPr/>
        <a:lstStyle/>
        <a:p>
          <a:endParaRPr lang="en-US"/>
        </a:p>
      </dgm:t>
    </dgm:pt>
    <dgm:pt modelId="{9DB695F1-8A56-4E07-A110-F58826706E71}" type="sibTrans" cxnId="{62AA32E5-B4F4-4215-A79A-2BBC38463725}">
      <dgm:prSet/>
      <dgm:spPr/>
      <dgm:t>
        <a:bodyPr/>
        <a:lstStyle/>
        <a:p>
          <a:endParaRPr lang="en-US"/>
        </a:p>
      </dgm:t>
    </dgm:pt>
    <dgm:pt modelId="{8E2C20B4-3DAF-4999-91F4-8F368053CACB}" type="pres">
      <dgm:prSet presAssocID="{705F4E23-2677-4855-8ECF-22B55DA5E69A}" presName="cycle" presStyleCnt="0">
        <dgm:presLayoutVars>
          <dgm:chMax val="1"/>
          <dgm:dir/>
          <dgm:animLvl val="ctr"/>
          <dgm:resizeHandles val="exact"/>
        </dgm:presLayoutVars>
      </dgm:prSet>
      <dgm:spPr/>
      <dgm:t>
        <a:bodyPr/>
        <a:lstStyle/>
        <a:p>
          <a:endParaRPr lang="en-US"/>
        </a:p>
      </dgm:t>
    </dgm:pt>
    <dgm:pt modelId="{8376E393-7817-47C5-B159-B11BEF2A8635}" type="pres">
      <dgm:prSet presAssocID="{B28D9B12-5A5C-40F7-A2F2-74789FE3F849}" presName="centerShape" presStyleLbl="node0" presStyleIdx="0" presStyleCnt="1"/>
      <dgm:spPr/>
      <dgm:t>
        <a:bodyPr/>
        <a:lstStyle/>
        <a:p>
          <a:endParaRPr lang="en-US"/>
        </a:p>
      </dgm:t>
    </dgm:pt>
    <dgm:pt modelId="{A1299758-5DAA-4160-BAB9-AEC64C13CA37}" type="pres">
      <dgm:prSet presAssocID="{9647BF14-A044-47BF-A150-6F23AB32CFCD}" presName="parTrans" presStyleLbl="bgSibTrans2D1" presStyleIdx="0" presStyleCnt="3"/>
      <dgm:spPr/>
      <dgm:t>
        <a:bodyPr/>
        <a:lstStyle/>
        <a:p>
          <a:endParaRPr lang="en-US"/>
        </a:p>
      </dgm:t>
    </dgm:pt>
    <dgm:pt modelId="{ADFB2CC9-1412-4B36-9A75-2D09B8C8776E}" type="pres">
      <dgm:prSet presAssocID="{FF5D73BB-7D54-4FCC-BA81-F10CBBE82207}" presName="node" presStyleLbl="node1" presStyleIdx="0" presStyleCnt="3">
        <dgm:presLayoutVars>
          <dgm:bulletEnabled val="1"/>
        </dgm:presLayoutVars>
      </dgm:prSet>
      <dgm:spPr/>
      <dgm:t>
        <a:bodyPr/>
        <a:lstStyle/>
        <a:p>
          <a:endParaRPr lang="en-US"/>
        </a:p>
      </dgm:t>
    </dgm:pt>
    <dgm:pt modelId="{BB635E5A-D5FF-44A3-8B68-70B0B1226B02}" type="pres">
      <dgm:prSet presAssocID="{87BF3EFE-9150-4F19-800F-3427D7120BF5}" presName="parTrans" presStyleLbl="bgSibTrans2D1" presStyleIdx="1" presStyleCnt="3"/>
      <dgm:spPr/>
      <dgm:t>
        <a:bodyPr/>
        <a:lstStyle/>
        <a:p>
          <a:endParaRPr lang="en-US"/>
        </a:p>
      </dgm:t>
    </dgm:pt>
    <dgm:pt modelId="{1BAFB3CA-EA43-4C31-963B-C82871DC4C65}" type="pres">
      <dgm:prSet presAssocID="{ADCDC0D6-B21B-474B-BCFA-22BCF09F667A}" presName="node" presStyleLbl="node1" presStyleIdx="1" presStyleCnt="3">
        <dgm:presLayoutVars>
          <dgm:bulletEnabled val="1"/>
        </dgm:presLayoutVars>
      </dgm:prSet>
      <dgm:spPr/>
      <dgm:t>
        <a:bodyPr/>
        <a:lstStyle/>
        <a:p>
          <a:endParaRPr lang="en-US"/>
        </a:p>
      </dgm:t>
    </dgm:pt>
    <dgm:pt modelId="{F6224FF9-0B79-4210-8E7B-1E1F92ADFE0D}" type="pres">
      <dgm:prSet presAssocID="{4AF42A11-E298-42ED-8F00-DC5A02C958E8}" presName="parTrans" presStyleLbl="bgSibTrans2D1" presStyleIdx="2" presStyleCnt="3"/>
      <dgm:spPr/>
      <dgm:t>
        <a:bodyPr/>
        <a:lstStyle/>
        <a:p>
          <a:endParaRPr lang="en-US"/>
        </a:p>
      </dgm:t>
    </dgm:pt>
    <dgm:pt modelId="{6FEC3939-C2E2-4788-A9E9-D6F10E748CDE}" type="pres">
      <dgm:prSet presAssocID="{323DDC10-14DC-4FC3-A35C-9F3046EFB1EB}" presName="node" presStyleLbl="node1" presStyleIdx="2" presStyleCnt="3">
        <dgm:presLayoutVars>
          <dgm:bulletEnabled val="1"/>
        </dgm:presLayoutVars>
      </dgm:prSet>
      <dgm:spPr/>
      <dgm:t>
        <a:bodyPr/>
        <a:lstStyle/>
        <a:p>
          <a:endParaRPr lang="en-US"/>
        </a:p>
      </dgm:t>
    </dgm:pt>
  </dgm:ptLst>
  <dgm:cxnLst>
    <dgm:cxn modelId="{9C140919-E129-454D-A12F-19694D633259}" type="presOf" srcId="{87BF3EFE-9150-4F19-800F-3427D7120BF5}" destId="{BB635E5A-D5FF-44A3-8B68-70B0B1226B02}" srcOrd="0" destOrd="0" presId="urn:microsoft.com/office/officeart/2005/8/layout/radial4"/>
    <dgm:cxn modelId="{AA72FF55-BEA4-43A0-B2ED-44008300F2C1}" type="presOf" srcId="{ADCDC0D6-B21B-474B-BCFA-22BCF09F667A}" destId="{1BAFB3CA-EA43-4C31-963B-C82871DC4C65}" srcOrd="0" destOrd="0" presId="urn:microsoft.com/office/officeart/2005/8/layout/radial4"/>
    <dgm:cxn modelId="{582D0419-B3B6-4262-8BE4-60F468A2207E}" type="presOf" srcId="{705F4E23-2677-4855-8ECF-22B55DA5E69A}" destId="{8E2C20B4-3DAF-4999-91F4-8F368053CACB}" srcOrd="0" destOrd="0" presId="urn:microsoft.com/office/officeart/2005/8/layout/radial4"/>
    <dgm:cxn modelId="{73715E44-1F30-4005-9F9D-BB6D83BDCB38}" type="presOf" srcId="{323DDC10-14DC-4FC3-A35C-9F3046EFB1EB}" destId="{6FEC3939-C2E2-4788-A9E9-D6F10E748CDE}" srcOrd="0" destOrd="0" presId="urn:microsoft.com/office/officeart/2005/8/layout/radial4"/>
    <dgm:cxn modelId="{01F30AEC-DA90-492B-9B13-3609A694227C}" type="presOf" srcId="{9647BF14-A044-47BF-A150-6F23AB32CFCD}" destId="{A1299758-5DAA-4160-BAB9-AEC64C13CA37}" srcOrd="0" destOrd="0" presId="urn:microsoft.com/office/officeart/2005/8/layout/radial4"/>
    <dgm:cxn modelId="{3B4A00C8-8C16-4D7B-8D0C-BFAF501E81F2}" srcId="{B28D9B12-5A5C-40F7-A2F2-74789FE3F849}" destId="{ADCDC0D6-B21B-474B-BCFA-22BCF09F667A}" srcOrd="1" destOrd="0" parTransId="{87BF3EFE-9150-4F19-800F-3427D7120BF5}" sibTransId="{1A32F9BC-5B06-47D6-B002-A5099B1CEBA7}"/>
    <dgm:cxn modelId="{C249C832-45A3-479C-BED0-B330FA3C8D6D}" type="presOf" srcId="{B28D9B12-5A5C-40F7-A2F2-74789FE3F849}" destId="{8376E393-7817-47C5-B159-B11BEF2A8635}" srcOrd="0" destOrd="0" presId="urn:microsoft.com/office/officeart/2005/8/layout/radial4"/>
    <dgm:cxn modelId="{1E084F04-44C9-4E06-88DD-8F5BAE3C7DAB}" srcId="{B28D9B12-5A5C-40F7-A2F2-74789FE3F849}" destId="{FF5D73BB-7D54-4FCC-BA81-F10CBBE82207}" srcOrd="0" destOrd="0" parTransId="{9647BF14-A044-47BF-A150-6F23AB32CFCD}" sibTransId="{DE11BFA4-1726-4EC0-831C-AAEEFF0F6C13}"/>
    <dgm:cxn modelId="{62AA32E5-B4F4-4215-A79A-2BBC38463725}" srcId="{B28D9B12-5A5C-40F7-A2F2-74789FE3F849}" destId="{323DDC10-14DC-4FC3-A35C-9F3046EFB1EB}" srcOrd="2" destOrd="0" parTransId="{4AF42A11-E298-42ED-8F00-DC5A02C958E8}" sibTransId="{9DB695F1-8A56-4E07-A110-F58826706E71}"/>
    <dgm:cxn modelId="{50211CCC-D0D1-4685-9B50-4437023DA1FD}" srcId="{705F4E23-2677-4855-8ECF-22B55DA5E69A}" destId="{B28D9B12-5A5C-40F7-A2F2-74789FE3F849}" srcOrd="0" destOrd="0" parTransId="{36E33FB0-511C-4262-90B7-A05D78CDD906}" sibTransId="{A1C17376-6F32-4AC2-8AF3-85447475E5AA}"/>
    <dgm:cxn modelId="{3FC7F4BB-A44C-4553-8C51-186B9EDE494A}" type="presOf" srcId="{4AF42A11-E298-42ED-8F00-DC5A02C958E8}" destId="{F6224FF9-0B79-4210-8E7B-1E1F92ADFE0D}" srcOrd="0" destOrd="0" presId="urn:microsoft.com/office/officeart/2005/8/layout/radial4"/>
    <dgm:cxn modelId="{5186AE46-C403-4920-8582-3EED411BA5BE}" type="presOf" srcId="{FF5D73BB-7D54-4FCC-BA81-F10CBBE82207}" destId="{ADFB2CC9-1412-4B36-9A75-2D09B8C8776E}" srcOrd="0" destOrd="0" presId="urn:microsoft.com/office/officeart/2005/8/layout/radial4"/>
    <dgm:cxn modelId="{37DA745A-900D-4C5B-8CD5-74784CE3F9FE}" type="presParOf" srcId="{8E2C20B4-3DAF-4999-91F4-8F368053CACB}" destId="{8376E393-7817-47C5-B159-B11BEF2A8635}" srcOrd="0" destOrd="0" presId="urn:microsoft.com/office/officeart/2005/8/layout/radial4"/>
    <dgm:cxn modelId="{651397F8-6F13-43B9-8B70-F4384D309DFE}" type="presParOf" srcId="{8E2C20B4-3DAF-4999-91F4-8F368053CACB}" destId="{A1299758-5DAA-4160-BAB9-AEC64C13CA37}" srcOrd="1" destOrd="0" presId="urn:microsoft.com/office/officeart/2005/8/layout/radial4"/>
    <dgm:cxn modelId="{6AE98CDE-5E9D-4AEB-9FB2-3B5470E23A66}" type="presParOf" srcId="{8E2C20B4-3DAF-4999-91F4-8F368053CACB}" destId="{ADFB2CC9-1412-4B36-9A75-2D09B8C8776E}" srcOrd="2" destOrd="0" presId="urn:microsoft.com/office/officeart/2005/8/layout/radial4"/>
    <dgm:cxn modelId="{69D5CB09-0985-40F1-BBB9-43D02414749D}" type="presParOf" srcId="{8E2C20B4-3DAF-4999-91F4-8F368053CACB}" destId="{BB635E5A-D5FF-44A3-8B68-70B0B1226B02}" srcOrd="3" destOrd="0" presId="urn:microsoft.com/office/officeart/2005/8/layout/radial4"/>
    <dgm:cxn modelId="{52426820-F6A0-450C-9816-4328B415B77C}" type="presParOf" srcId="{8E2C20B4-3DAF-4999-91F4-8F368053CACB}" destId="{1BAFB3CA-EA43-4C31-963B-C82871DC4C65}" srcOrd="4" destOrd="0" presId="urn:microsoft.com/office/officeart/2005/8/layout/radial4"/>
    <dgm:cxn modelId="{9BA70B4D-1B32-4FF1-8914-EADC6513C2B3}" type="presParOf" srcId="{8E2C20B4-3DAF-4999-91F4-8F368053CACB}" destId="{F6224FF9-0B79-4210-8E7B-1E1F92ADFE0D}" srcOrd="5" destOrd="0" presId="urn:microsoft.com/office/officeart/2005/8/layout/radial4"/>
    <dgm:cxn modelId="{4F79B210-57F9-4EF3-8AB4-3994EEAF1DC7}" type="presParOf" srcId="{8E2C20B4-3DAF-4999-91F4-8F368053CACB}" destId="{6FEC3939-C2E2-4788-A9E9-D6F10E748CD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FD922A-186A-4D4D-863C-E19BF08CC3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CA86ADB-44CB-4322-9602-C1D5C89B47F2}">
      <dgm:prSet phldrT="[Text]"/>
      <dgm:spPr>
        <a:solidFill>
          <a:srgbClr val="0075C9"/>
        </a:solidFill>
      </dgm:spPr>
      <dgm:t>
        <a:bodyPr/>
        <a:lstStyle/>
        <a:p>
          <a:r>
            <a:rPr lang="en-US" b="1" dirty="0"/>
            <a:t>Informatics Vision &amp; Governance</a:t>
          </a:r>
        </a:p>
      </dgm:t>
    </dgm:pt>
    <dgm:pt modelId="{92616CF8-683F-4DBB-856E-D5D186EFC978}" type="parTrans" cxnId="{24A9ADDE-E0C1-4838-9861-1FE5CF3B800C}">
      <dgm:prSet/>
      <dgm:spPr/>
      <dgm:t>
        <a:bodyPr/>
        <a:lstStyle/>
        <a:p>
          <a:endParaRPr lang="en-US"/>
        </a:p>
      </dgm:t>
    </dgm:pt>
    <dgm:pt modelId="{85D6564A-5C8A-4A95-A62F-B359C9644A2A}" type="sibTrans" cxnId="{24A9ADDE-E0C1-4838-9861-1FE5CF3B800C}">
      <dgm:prSet/>
      <dgm:spPr/>
      <dgm:t>
        <a:bodyPr/>
        <a:lstStyle/>
        <a:p>
          <a:endParaRPr lang="en-US"/>
        </a:p>
      </dgm:t>
    </dgm:pt>
    <dgm:pt modelId="{1CF4E646-E4D7-4B56-B489-575AED3C3576}">
      <dgm:prSet phldrT="[Text]"/>
      <dgm:spPr>
        <a:solidFill>
          <a:schemeClr val="bg1">
            <a:lumMod val="95000"/>
            <a:alpha val="90000"/>
          </a:schemeClr>
        </a:solidFill>
      </dgm:spPr>
      <dgm:t>
        <a:bodyPr/>
        <a:lstStyle/>
        <a:p>
          <a:r>
            <a:rPr lang="en-US" dirty="0"/>
            <a:t>How the agency uses information and IT</a:t>
          </a:r>
        </a:p>
      </dgm:t>
    </dgm:pt>
    <dgm:pt modelId="{1C50445A-FE00-43D9-9308-3168A5DEF185}" type="parTrans" cxnId="{0C085D97-6BD4-4BFB-B308-14254F73C997}">
      <dgm:prSet/>
      <dgm:spPr/>
      <dgm:t>
        <a:bodyPr/>
        <a:lstStyle/>
        <a:p>
          <a:endParaRPr lang="en-US"/>
        </a:p>
      </dgm:t>
    </dgm:pt>
    <dgm:pt modelId="{D3511544-307F-4074-8C53-AABB3C1E7742}" type="sibTrans" cxnId="{0C085D97-6BD4-4BFB-B308-14254F73C997}">
      <dgm:prSet/>
      <dgm:spPr/>
      <dgm:t>
        <a:bodyPr/>
        <a:lstStyle/>
        <a:p>
          <a:endParaRPr lang="en-US"/>
        </a:p>
      </dgm:t>
    </dgm:pt>
    <dgm:pt modelId="{ADD4B254-6BA2-4CDA-95A8-246CF14F1F93}">
      <dgm:prSet phldrT="[Text]"/>
      <dgm:spPr>
        <a:solidFill>
          <a:srgbClr val="0075C9"/>
        </a:solidFill>
      </dgm:spPr>
      <dgm:t>
        <a:bodyPr/>
        <a:lstStyle/>
        <a:p>
          <a:r>
            <a:rPr lang="en-US" b="1" dirty="0"/>
            <a:t>Skilled Workforce</a:t>
          </a:r>
        </a:p>
      </dgm:t>
    </dgm:pt>
    <dgm:pt modelId="{1844E4DA-C660-4B76-8DFA-286E556E4AAF}" type="parTrans" cxnId="{A3BA0A27-24C4-46CC-8505-619902145617}">
      <dgm:prSet/>
      <dgm:spPr/>
      <dgm:t>
        <a:bodyPr/>
        <a:lstStyle/>
        <a:p>
          <a:endParaRPr lang="en-US"/>
        </a:p>
      </dgm:t>
    </dgm:pt>
    <dgm:pt modelId="{ED601381-4A02-454C-BCF7-E041A3A30370}" type="sibTrans" cxnId="{A3BA0A27-24C4-46CC-8505-619902145617}">
      <dgm:prSet/>
      <dgm:spPr/>
      <dgm:t>
        <a:bodyPr/>
        <a:lstStyle/>
        <a:p>
          <a:endParaRPr lang="en-US"/>
        </a:p>
      </dgm:t>
    </dgm:pt>
    <dgm:pt modelId="{843FF2E7-7339-407A-A2AA-C0129592214E}">
      <dgm:prSet phldrT="[Text]"/>
      <dgm:spPr>
        <a:solidFill>
          <a:schemeClr val="bg1">
            <a:lumMod val="95000"/>
            <a:alpha val="90000"/>
          </a:schemeClr>
        </a:solidFill>
      </dgm:spPr>
      <dgm:t>
        <a:bodyPr/>
        <a:lstStyle/>
        <a:p>
          <a:r>
            <a:rPr lang="en-US" dirty="0"/>
            <a:t>Strategies to improve informatics knowledge and skills</a:t>
          </a:r>
        </a:p>
      </dgm:t>
    </dgm:pt>
    <dgm:pt modelId="{079A3DCE-91CD-47D8-9587-1312E4AC1222}" type="parTrans" cxnId="{12EFB857-E927-4E20-8946-9084319531A1}">
      <dgm:prSet/>
      <dgm:spPr/>
      <dgm:t>
        <a:bodyPr/>
        <a:lstStyle/>
        <a:p>
          <a:endParaRPr lang="en-US"/>
        </a:p>
      </dgm:t>
    </dgm:pt>
    <dgm:pt modelId="{7FC94557-F2C4-4C33-8B86-24E298EB8710}" type="sibTrans" cxnId="{12EFB857-E927-4E20-8946-9084319531A1}">
      <dgm:prSet/>
      <dgm:spPr/>
      <dgm:t>
        <a:bodyPr/>
        <a:lstStyle/>
        <a:p>
          <a:endParaRPr lang="en-US"/>
        </a:p>
      </dgm:t>
    </dgm:pt>
    <dgm:pt modelId="{DF180EDA-9E5C-4714-8561-0BB288D6FD60}">
      <dgm:prSet phldrT="[Text]"/>
      <dgm:spPr>
        <a:solidFill>
          <a:srgbClr val="0075C9"/>
        </a:solidFill>
      </dgm:spPr>
      <dgm:t>
        <a:bodyPr/>
        <a:lstStyle/>
        <a:p>
          <a:r>
            <a:rPr lang="en-US" b="1" dirty="0"/>
            <a:t>Well-designed &amp; effectively used systems</a:t>
          </a:r>
        </a:p>
      </dgm:t>
    </dgm:pt>
    <dgm:pt modelId="{2DC49581-4263-4B62-B40E-A320BB441953}" type="parTrans" cxnId="{9AE7E973-FD52-4CED-B125-003ABAE8A509}">
      <dgm:prSet/>
      <dgm:spPr/>
      <dgm:t>
        <a:bodyPr/>
        <a:lstStyle/>
        <a:p>
          <a:endParaRPr lang="en-US"/>
        </a:p>
      </dgm:t>
    </dgm:pt>
    <dgm:pt modelId="{FFB6AD1B-9272-4E35-A6FA-569CD3733304}" type="sibTrans" cxnId="{9AE7E973-FD52-4CED-B125-003ABAE8A509}">
      <dgm:prSet/>
      <dgm:spPr/>
      <dgm:t>
        <a:bodyPr/>
        <a:lstStyle/>
        <a:p>
          <a:endParaRPr lang="en-US"/>
        </a:p>
      </dgm:t>
    </dgm:pt>
    <dgm:pt modelId="{CBB98030-DA7B-459C-AB13-0C331669C75F}">
      <dgm:prSet phldrT="[Text]"/>
      <dgm:spPr>
        <a:solidFill>
          <a:schemeClr val="bg1">
            <a:lumMod val="95000"/>
            <a:alpha val="90000"/>
          </a:schemeClr>
        </a:solidFill>
      </dgm:spPr>
      <dgm:t>
        <a:bodyPr/>
        <a:lstStyle/>
        <a:p>
          <a:r>
            <a:rPr lang="en-US" dirty="0"/>
            <a:t>Information systems effectively meet the information needs, workflows and practices of staff and programs</a:t>
          </a:r>
        </a:p>
      </dgm:t>
    </dgm:pt>
    <dgm:pt modelId="{A63FAED3-6E3A-4975-B00E-8F730E809FE5}" type="parTrans" cxnId="{699494F7-9F90-4CCB-A3F9-39E6A62AA6CF}">
      <dgm:prSet/>
      <dgm:spPr/>
      <dgm:t>
        <a:bodyPr/>
        <a:lstStyle/>
        <a:p>
          <a:endParaRPr lang="en-US"/>
        </a:p>
      </dgm:t>
    </dgm:pt>
    <dgm:pt modelId="{C38C1379-A90D-4D59-915B-E3D55CBBCE4B}" type="sibTrans" cxnId="{699494F7-9F90-4CCB-A3F9-39E6A62AA6CF}">
      <dgm:prSet/>
      <dgm:spPr/>
      <dgm:t>
        <a:bodyPr/>
        <a:lstStyle/>
        <a:p>
          <a:endParaRPr lang="en-US"/>
        </a:p>
      </dgm:t>
    </dgm:pt>
    <dgm:pt modelId="{609E3235-AA23-4C38-A381-341DEA895C95}">
      <dgm:prSet phldrT="[Text]"/>
      <dgm:spPr>
        <a:solidFill>
          <a:schemeClr val="bg1">
            <a:lumMod val="95000"/>
            <a:alpha val="90000"/>
          </a:schemeClr>
        </a:solidFill>
      </dgm:spPr>
      <dgm:t>
        <a:bodyPr/>
        <a:lstStyle/>
        <a:p>
          <a:r>
            <a:rPr lang="en-US" dirty="0"/>
            <a:t>Organizational approach to interoperability</a:t>
          </a:r>
        </a:p>
      </dgm:t>
    </dgm:pt>
    <dgm:pt modelId="{0DD88AD0-6C7C-4939-8117-217E0DF7ED27}" type="parTrans" cxnId="{C35A79FC-32F8-43A6-9914-6646A8A10C60}">
      <dgm:prSet/>
      <dgm:spPr/>
      <dgm:t>
        <a:bodyPr/>
        <a:lstStyle/>
        <a:p>
          <a:endParaRPr lang="en-US"/>
        </a:p>
      </dgm:t>
    </dgm:pt>
    <dgm:pt modelId="{E062A95F-47E0-406C-9C36-7A559A228212}" type="sibTrans" cxnId="{C35A79FC-32F8-43A6-9914-6646A8A10C60}">
      <dgm:prSet/>
      <dgm:spPr/>
      <dgm:t>
        <a:bodyPr/>
        <a:lstStyle/>
        <a:p>
          <a:endParaRPr lang="en-US"/>
        </a:p>
      </dgm:t>
    </dgm:pt>
    <dgm:pt modelId="{AF6BC587-7C74-4318-9D22-E65D9DA8A7BE}">
      <dgm:prSet phldrT="[Text]"/>
      <dgm:spPr>
        <a:solidFill>
          <a:schemeClr val="bg1">
            <a:lumMod val="95000"/>
            <a:alpha val="90000"/>
          </a:schemeClr>
        </a:solidFill>
      </dgm:spPr>
      <dgm:t>
        <a:bodyPr/>
        <a:lstStyle/>
        <a:p>
          <a:r>
            <a:rPr lang="en-US" dirty="0"/>
            <a:t>Effective relationship with community partners and IT</a:t>
          </a:r>
        </a:p>
      </dgm:t>
    </dgm:pt>
    <dgm:pt modelId="{B32CF440-C9CC-4A10-8615-3BE336543A3B}" type="parTrans" cxnId="{A087EEF3-8240-4947-A178-7D6B5A085FEF}">
      <dgm:prSet/>
      <dgm:spPr/>
      <dgm:t>
        <a:bodyPr/>
        <a:lstStyle/>
        <a:p>
          <a:endParaRPr lang="en-US"/>
        </a:p>
      </dgm:t>
    </dgm:pt>
    <dgm:pt modelId="{703D657E-A7E8-43EC-A285-AFBB007EDABF}" type="sibTrans" cxnId="{A087EEF3-8240-4947-A178-7D6B5A085FEF}">
      <dgm:prSet/>
      <dgm:spPr/>
      <dgm:t>
        <a:bodyPr/>
        <a:lstStyle/>
        <a:p>
          <a:endParaRPr lang="en-US"/>
        </a:p>
      </dgm:t>
    </dgm:pt>
    <dgm:pt modelId="{F71AE09A-8740-46BA-8AE1-EF345B19B31D}">
      <dgm:prSet phldrT="[Text]"/>
      <dgm:spPr>
        <a:solidFill>
          <a:schemeClr val="bg1">
            <a:lumMod val="95000"/>
            <a:alpha val="90000"/>
          </a:schemeClr>
        </a:solidFill>
      </dgm:spPr>
      <dgm:t>
        <a:bodyPr/>
        <a:lstStyle/>
        <a:p>
          <a:r>
            <a:rPr lang="en-US" dirty="0"/>
            <a:t>Policies to ensure confidentiality, security and data integration</a:t>
          </a:r>
        </a:p>
      </dgm:t>
    </dgm:pt>
    <dgm:pt modelId="{1A62D1FA-84C0-4C86-BE8E-0099105F35D8}" type="parTrans" cxnId="{6518CDB4-3009-487E-9FB0-4661724CF5FC}">
      <dgm:prSet/>
      <dgm:spPr/>
      <dgm:t>
        <a:bodyPr/>
        <a:lstStyle/>
        <a:p>
          <a:endParaRPr lang="en-US"/>
        </a:p>
      </dgm:t>
    </dgm:pt>
    <dgm:pt modelId="{8AE4FED0-D986-447D-9DE0-804830208DBE}" type="sibTrans" cxnId="{6518CDB4-3009-487E-9FB0-4661724CF5FC}">
      <dgm:prSet/>
      <dgm:spPr/>
      <dgm:t>
        <a:bodyPr/>
        <a:lstStyle/>
        <a:p>
          <a:endParaRPr lang="en-US"/>
        </a:p>
      </dgm:t>
    </dgm:pt>
    <dgm:pt modelId="{CBC081C7-EBD8-4FE5-B6E0-B6EE224CFBE9}">
      <dgm:prSet phldrT="[Text]"/>
      <dgm:spPr>
        <a:solidFill>
          <a:schemeClr val="bg1">
            <a:lumMod val="95000"/>
            <a:alpha val="90000"/>
          </a:schemeClr>
        </a:solidFill>
      </dgm:spPr>
      <dgm:t>
        <a:bodyPr/>
        <a:lstStyle/>
        <a:p>
          <a:r>
            <a:rPr lang="en-US" dirty="0"/>
            <a:t>Informatics unit with agency-wide responsibilities</a:t>
          </a:r>
        </a:p>
      </dgm:t>
    </dgm:pt>
    <dgm:pt modelId="{5A5E4B58-27D9-45F8-9DA9-5C01418AA271}" type="parTrans" cxnId="{400DA196-7129-42CE-A428-F768EEDEF54D}">
      <dgm:prSet/>
      <dgm:spPr/>
      <dgm:t>
        <a:bodyPr/>
        <a:lstStyle/>
        <a:p>
          <a:endParaRPr lang="en-US"/>
        </a:p>
      </dgm:t>
    </dgm:pt>
    <dgm:pt modelId="{9E34CFC3-2991-4382-994E-3FC19CDEE183}" type="sibTrans" cxnId="{400DA196-7129-42CE-A428-F768EEDEF54D}">
      <dgm:prSet/>
      <dgm:spPr/>
      <dgm:t>
        <a:bodyPr/>
        <a:lstStyle/>
        <a:p>
          <a:endParaRPr lang="en-US"/>
        </a:p>
      </dgm:t>
    </dgm:pt>
    <dgm:pt modelId="{986231AC-6E38-46A8-BB27-4E10866822EE}">
      <dgm:prSet phldrT="[Text]"/>
      <dgm:spPr>
        <a:solidFill>
          <a:schemeClr val="bg1">
            <a:lumMod val="95000"/>
            <a:alpha val="90000"/>
          </a:schemeClr>
        </a:solidFill>
      </dgm:spPr>
      <dgm:t>
        <a:bodyPr/>
        <a:lstStyle/>
        <a:p>
          <a:r>
            <a:rPr lang="en-US" dirty="0"/>
            <a:t>Program managers with knowledge and skills in informatics principles, methods and tools</a:t>
          </a:r>
        </a:p>
      </dgm:t>
    </dgm:pt>
    <dgm:pt modelId="{23126FB0-6EFD-4D6C-94E6-E4EAA51B9F19}" type="parTrans" cxnId="{7F02CA5E-3166-40C4-A559-74A7CF0982D9}">
      <dgm:prSet/>
      <dgm:spPr/>
      <dgm:t>
        <a:bodyPr/>
        <a:lstStyle/>
        <a:p>
          <a:endParaRPr lang="en-US"/>
        </a:p>
      </dgm:t>
    </dgm:pt>
    <dgm:pt modelId="{F16B05DC-DB4A-4B4E-8AD2-1C3BD7D003DE}" type="sibTrans" cxnId="{7F02CA5E-3166-40C4-A559-74A7CF0982D9}">
      <dgm:prSet/>
      <dgm:spPr/>
      <dgm:t>
        <a:bodyPr/>
        <a:lstStyle/>
        <a:p>
          <a:endParaRPr lang="en-US"/>
        </a:p>
      </dgm:t>
    </dgm:pt>
    <dgm:pt modelId="{C0F73B9B-EAC4-4538-833D-36F6DF511CA3}">
      <dgm:prSet phldrT="[Text]"/>
      <dgm:spPr>
        <a:solidFill>
          <a:schemeClr val="bg1">
            <a:lumMod val="95000"/>
            <a:alpha val="90000"/>
          </a:schemeClr>
        </a:solidFill>
      </dgm:spPr>
      <dgm:t>
        <a:bodyPr/>
        <a:lstStyle/>
        <a:p>
          <a:r>
            <a:rPr lang="en-US" dirty="0"/>
            <a:t>Interoperable systems</a:t>
          </a:r>
        </a:p>
      </dgm:t>
    </dgm:pt>
    <dgm:pt modelId="{24788CB8-B6B3-4B38-9570-913D040D6DE0}" type="parTrans" cxnId="{2AB8C8EA-1F9F-409F-8DEA-4AE04F921140}">
      <dgm:prSet/>
      <dgm:spPr/>
      <dgm:t>
        <a:bodyPr/>
        <a:lstStyle/>
        <a:p>
          <a:endParaRPr lang="en-US"/>
        </a:p>
      </dgm:t>
    </dgm:pt>
    <dgm:pt modelId="{6FA285C9-B28F-4E2A-896A-B3AFE1F922F6}" type="sibTrans" cxnId="{2AB8C8EA-1F9F-409F-8DEA-4AE04F921140}">
      <dgm:prSet/>
      <dgm:spPr/>
      <dgm:t>
        <a:bodyPr/>
        <a:lstStyle/>
        <a:p>
          <a:endParaRPr lang="en-US"/>
        </a:p>
      </dgm:t>
    </dgm:pt>
    <dgm:pt modelId="{1331ED6A-953F-4D3A-92C8-2557EDC8E5B5}">
      <dgm:prSet phldrT="[Text]"/>
      <dgm:spPr>
        <a:solidFill>
          <a:schemeClr val="bg1">
            <a:lumMod val="95000"/>
            <a:alpha val="90000"/>
          </a:schemeClr>
        </a:solidFill>
      </dgm:spPr>
      <dgm:t>
        <a:bodyPr/>
        <a:lstStyle/>
        <a:p>
          <a:r>
            <a:rPr lang="en-US" dirty="0"/>
            <a:t>Sound project management principles guide IT projects</a:t>
          </a:r>
        </a:p>
      </dgm:t>
    </dgm:pt>
    <dgm:pt modelId="{911C9AC3-BFB2-4A17-B754-CB8857DED80F}" type="parTrans" cxnId="{F8580AD0-B95C-4F18-ACEC-93C2C833798A}">
      <dgm:prSet/>
      <dgm:spPr/>
      <dgm:t>
        <a:bodyPr/>
        <a:lstStyle/>
        <a:p>
          <a:endParaRPr lang="en-US"/>
        </a:p>
      </dgm:t>
    </dgm:pt>
    <dgm:pt modelId="{DCBCDC61-83F7-4480-8C84-F17EB5F4C81B}" type="sibTrans" cxnId="{F8580AD0-B95C-4F18-ACEC-93C2C833798A}">
      <dgm:prSet/>
      <dgm:spPr/>
      <dgm:t>
        <a:bodyPr/>
        <a:lstStyle/>
        <a:p>
          <a:endParaRPr lang="en-US"/>
        </a:p>
      </dgm:t>
    </dgm:pt>
    <dgm:pt modelId="{24293013-54DA-4189-A878-A1ABB9BE5A73}" type="pres">
      <dgm:prSet presAssocID="{F0FD922A-186A-4D4D-863C-E19BF08CC37B}" presName="Name0" presStyleCnt="0">
        <dgm:presLayoutVars>
          <dgm:dir/>
          <dgm:animLvl val="lvl"/>
          <dgm:resizeHandles val="exact"/>
        </dgm:presLayoutVars>
      </dgm:prSet>
      <dgm:spPr/>
      <dgm:t>
        <a:bodyPr/>
        <a:lstStyle/>
        <a:p>
          <a:endParaRPr lang="en-US"/>
        </a:p>
      </dgm:t>
    </dgm:pt>
    <dgm:pt modelId="{05A04340-9469-4C7B-95EC-F51C1A8479D8}" type="pres">
      <dgm:prSet presAssocID="{0CA86ADB-44CB-4322-9602-C1D5C89B47F2}" presName="linNode" presStyleCnt="0"/>
      <dgm:spPr/>
    </dgm:pt>
    <dgm:pt modelId="{9252A906-FAF0-427F-AB09-A6A5AB68B0FD}" type="pres">
      <dgm:prSet presAssocID="{0CA86ADB-44CB-4322-9602-C1D5C89B47F2}" presName="parentText" presStyleLbl="node1" presStyleIdx="0" presStyleCnt="3">
        <dgm:presLayoutVars>
          <dgm:chMax val="1"/>
          <dgm:bulletEnabled val="1"/>
        </dgm:presLayoutVars>
      </dgm:prSet>
      <dgm:spPr/>
      <dgm:t>
        <a:bodyPr/>
        <a:lstStyle/>
        <a:p>
          <a:endParaRPr lang="en-US"/>
        </a:p>
      </dgm:t>
    </dgm:pt>
    <dgm:pt modelId="{072B5C95-41A3-4FDD-8E01-66876BD0C025}" type="pres">
      <dgm:prSet presAssocID="{0CA86ADB-44CB-4322-9602-C1D5C89B47F2}" presName="descendantText" presStyleLbl="alignAccFollowNode1" presStyleIdx="0" presStyleCnt="3">
        <dgm:presLayoutVars>
          <dgm:bulletEnabled val="1"/>
        </dgm:presLayoutVars>
      </dgm:prSet>
      <dgm:spPr/>
      <dgm:t>
        <a:bodyPr/>
        <a:lstStyle/>
        <a:p>
          <a:endParaRPr lang="en-US"/>
        </a:p>
      </dgm:t>
    </dgm:pt>
    <dgm:pt modelId="{D38ED9EA-3FBA-4134-834C-6A7F4484EE21}" type="pres">
      <dgm:prSet presAssocID="{85D6564A-5C8A-4A95-A62F-B359C9644A2A}" presName="sp" presStyleCnt="0"/>
      <dgm:spPr/>
    </dgm:pt>
    <dgm:pt modelId="{2F2830B2-7DCD-46FC-BF0E-FE063DCBC92C}" type="pres">
      <dgm:prSet presAssocID="{ADD4B254-6BA2-4CDA-95A8-246CF14F1F93}" presName="linNode" presStyleCnt="0"/>
      <dgm:spPr/>
    </dgm:pt>
    <dgm:pt modelId="{3F0D7ABB-DE17-4944-A82E-FEE8EE401C2F}" type="pres">
      <dgm:prSet presAssocID="{ADD4B254-6BA2-4CDA-95A8-246CF14F1F93}" presName="parentText" presStyleLbl="node1" presStyleIdx="1" presStyleCnt="3">
        <dgm:presLayoutVars>
          <dgm:chMax val="1"/>
          <dgm:bulletEnabled val="1"/>
        </dgm:presLayoutVars>
      </dgm:prSet>
      <dgm:spPr/>
      <dgm:t>
        <a:bodyPr/>
        <a:lstStyle/>
        <a:p>
          <a:endParaRPr lang="en-US"/>
        </a:p>
      </dgm:t>
    </dgm:pt>
    <dgm:pt modelId="{88663472-6C2E-4B2A-B38E-C4E0FCA0B227}" type="pres">
      <dgm:prSet presAssocID="{ADD4B254-6BA2-4CDA-95A8-246CF14F1F93}" presName="descendantText" presStyleLbl="alignAccFollowNode1" presStyleIdx="1" presStyleCnt="3">
        <dgm:presLayoutVars>
          <dgm:bulletEnabled val="1"/>
        </dgm:presLayoutVars>
      </dgm:prSet>
      <dgm:spPr/>
      <dgm:t>
        <a:bodyPr/>
        <a:lstStyle/>
        <a:p>
          <a:endParaRPr lang="en-US"/>
        </a:p>
      </dgm:t>
    </dgm:pt>
    <dgm:pt modelId="{905608AC-B0E9-4CCB-B5C2-30A3BCBA134C}" type="pres">
      <dgm:prSet presAssocID="{ED601381-4A02-454C-BCF7-E041A3A30370}" presName="sp" presStyleCnt="0"/>
      <dgm:spPr/>
    </dgm:pt>
    <dgm:pt modelId="{8997278A-454A-4EE7-908A-013FA1E7740A}" type="pres">
      <dgm:prSet presAssocID="{DF180EDA-9E5C-4714-8561-0BB288D6FD60}" presName="linNode" presStyleCnt="0"/>
      <dgm:spPr/>
    </dgm:pt>
    <dgm:pt modelId="{DF17622F-DC97-46BC-98A9-88AA2572BECD}" type="pres">
      <dgm:prSet presAssocID="{DF180EDA-9E5C-4714-8561-0BB288D6FD60}" presName="parentText" presStyleLbl="node1" presStyleIdx="2" presStyleCnt="3">
        <dgm:presLayoutVars>
          <dgm:chMax val="1"/>
          <dgm:bulletEnabled val="1"/>
        </dgm:presLayoutVars>
      </dgm:prSet>
      <dgm:spPr/>
      <dgm:t>
        <a:bodyPr/>
        <a:lstStyle/>
        <a:p>
          <a:endParaRPr lang="en-US"/>
        </a:p>
      </dgm:t>
    </dgm:pt>
    <dgm:pt modelId="{44794834-29D3-418D-9F85-18E0C9851489}" type="pres">
      <dgm:prSet presAssocID="{DF180EDA-9E5C-4714-8561-0BB288D6FD60}" presName="descendantText" presStyleLbl="alignAccFollowNode1" presStyleIdx="2" presStyleCnt="3">
        <dgm:presLayoutVars>
          <dgm:bulletEnabled val="1"/>
        </dgm:presLayoutVars>
      </dgm:prSet>
      <dgm:spPr/>
      <dgm:t>
        <a:bodyPr/>
        <a:lstStyle/>
        <a:p>
          <a:endParaRPr lang="en-US"/>
        </a:p>
      </dgm:t>
    </dgm:pt>
  </dgm:ptLst>
  <dgm:cxnLst>
    <dgm:cxn modelId="{2BAF8767-CCFF-40C5-AE44-78C52E752149}" type="presOf" srcId="{1CF4E646-E4D7-4B56-B489-575AED3C3576}" destId="{072B5C95-41A3-4FDD-8E01-66876BD0C025}" srcOrd="0" destOrd="0" presId="urn:microsoft.com/office/officeart/2005/8/layout/vList5"/>
    <dgm:cxn modelId="{6518CDB4-3009-487E-9FB0-4661724CF5FC}" srcId="{0CA86ADB-44CB-4322-9602-C1D5C89B47F2}" destId="{F71AE09A-8740-46BA-8AE1-EF345B19B31D}" srcOrd="3" destOrd="0" parTransId="{1A62D1FA-84C0-4C86-BE8E-0099105F35D8}" sibTransId="{8AE4FED0-D986-447D-9DE0-804830208DBE}"/>
    <dgm:cxn modelId="{B27C12D0-95F1-431E-BC85-7B171C7723D1}" type="presOf" srcId="{DF180EDA-9E5C-4714-8561-0BB288D6FD60}" destId="{DF17622F-DC97-46BC-98A9-88AA2572BECD}" srcOrd="0" destOrd="0" presId="urn:microsoft.com/office/officeart/2005/8/layout/vList5"/>
    <dgm:cxn modelId="{400DA196-7129-42CE-A428-F768EEDEF54D}" srcId="{ADD4B254-6BA2-4CDA-95A8-246CF14F1F93}" destId="{CBC081C7-EBD8-4FE5-B6E0-B6EE224CFBE9}" srcOrd="1" destOrd="0" parTransId="{5A5E4B58-27D9-45F8-9DA9-5C01418AA271}" sibTransId="{9E34CFC3-2991-4382-994E-3FC19CDEE183}"/>
    <dgm:cxn modelId="{12EFB857-E927-4E20-8946-9084319531A1}" srcId="{ADD4B254-6BA2-4CDA-95A8-246CF14F1F93}" destId="{843FF2E7-7339-407A-A2AA-C0129592214E}" srcOrd="0" destOrd="0" parTransId="{079A3DCE-91CD-47D8-9587-1312E4AC1222}" sibTransId="{7FC94557-F2C4-4C33-8B86-24E298EB8710}"/>
    <dgm:cxn modelId="{A74D510B-5BAC-4A08-A190-3F1BA1F6C9DA}" type="presOf" srcId="{986231AC-6E38-46A8-BB27-4E10866822EE}" destId="{88663472-6C2E-4B2A-B38E-C4E0FCA0B227}" srcOrd="0" destOrd="2" presId="urn:microsoft.com/office/officeart/2005/8/layout/vList5"/>
    <dgm:cxn modelId="{57F72C93-FF61-48A1-8792-85A4A4ABC2BF}" type="presOf" srcId="{CBB98030-DA7B-459C-AB13-0C331669C75F}" destId="{44794834-29D3-418D-9F85-18E0C9851489}" srcOrd="0" destOrd="0" presId="urn:microsoft.com/office/officeart/2005/8/layout/vList5"/>
    <dgm:cxn modelId="{9BB8F480-2DDE-4268-9DA7-ACB13A66D5C6}" type="presOf" srcId="{CBC081C7-EBD8-4FE5-B6E0-B6EE224CFBE9}" destId="{88663472-6C2E-4B2A-B38E-C4E0FCA0B227}" srcOrd="0" destOrd="1" presId="urn:microsoft.com/office/officeart/2005/8/layout/vList5"/>
    <dgm:cxn modelId="{0C085D97-6BD4-4BFB-B308-14254F73C997}" srcId="{0CA86ADB-44CB-4322-9602-C1D5C89B47F2}" destId="{1CF4E646-E4D7-4B56-B489-575AED3C3576}" srcOrd="0" destOrd="0" parTransId="{1C50445A-FE00-43D9-9308-3168A5DEF185}" sibTransId="{D3511544-307F-4074-8C53-AABB3C1E7742}"/>
    <dgm:cxn modelId="{E3E856F5-3B26-462E-B05A-C8DB0C76194D}" type="presOf" srcId="{AF6BC587-7C74-4318-9D22-E65D9DA8A7BE}" destId="{072B5C95-41A3-4FDD-8E01-66876BD0C025}" srcOrd="0" destOrd="2" presId="urn:microsoft.com/office/officeart/2005/8/layout/vList5"/>
    <dgm:cxn modelId="{A3BA0A27-24C4-46CC-8505-619902145617}" srcId="{F0FD922A-186A-4D4D-863C-E19BF08CC37B}" destId="{ADD4B254-6BA2-4CDA-95A8-246CF14F1F93}" srcOrd="1" destOrd="0" parTransId="{1844E4DA-C660-4B76-8DFA-286E556E4AAF}" sibTransId="{ED601381-4A02-454C-BCF7-E041A3A30370}"/>
    <dgm:cxn modelId="{902C5964-2FCF-449C-8CB2-0E046043A4C0}" type="presOf" srcId="{C0F73B9B-EAC4-4538-833D-36F6DF511CA3}" destId="{44794834-29D3-418D-9F85-18E0C9851489}" srcOrd="0" destOrd="1" presId="urn:microsoft.com/office/officeart/2005/8/layout/vList5"/>
    <dgm:cxn modelId="{195A6772-04C1-4C84-910A-981E1F12BC2F}" type="presOf" srcId="{0CA86ADB-44CB-4322-9602-C1D5C89B47F2}" destId="{9252A906-FAF0-427F-AB09-A6A5AB68B0FD}" srcOrd="0" destOrd="0" presId="urn:microsoft.com/office/officeart/2005/8/layout/vList5"/>
    <dgm:cxn modelId="{9AE7E973-FD52-4CED-B125-003ABAE8A509}" srcId="{F0FD922A-186A-4D4D-863C-E19BF08CC37B}" destId="{DF180EDA-9E5C-4714-8561-0BB288D6FD60}" srcOrd="2" destOrd="0" parTransId="{2DC49581-4263-4B62-B40E-A320BB441953}" sibTransId="{FFB6AD1B-9272-4E35-A6FA-569CD3733304}"/>
    <dgm:cxn modelId="{7F282E68-EA58-485A-ACB6-3064AF14AD55}" type="presOf" srcId="{1331ED6A-953F-4D3A-92C8-2557EDC8E5B5}" destId="{44794834-29D3-418D-9F85-18E0C9851489}" srcOrd="0" destOrd="2" presId="urn:microsoft.com/office/officeart/2005/8/layout/vList5"/>
    <dgm:cxn modelId="{699494F7-9F90-4CCB-A3F9-39E6A62AA6CF}" srcId="{DF180EDA-9E5C-4714-8561-0BB288D6FD60}" destId="{CBB98030-DA7B-459C-AB13-0C331669C75F}" srcOrd="0" destOrd="0" parTransId="{A63FAED3-6E3A-4975-B00E-8F730E809FE5}" sibTransId="{C38C1379-A90D-4D59-915B-E3D55CBBCE4B}"/>
    <dgm:cxn modelId="{96B839DE-B5AC-4CAA-9C22-73A403BDB6E4}" type="presOf" srcId="{ADD4B254-6BA2-4CDA-95A8-246CF14F1F93}" destId="{3F0D7ABB-DE17-4944-A82E-FEE8EE401C2F}" srcOrd="0" destOrd="0" presId="urn:microsoft.com/office/officeart/2005/8/layout/vList5"/>
    <dgm:cxn modelId="{F8580AD0-B95C-4F18-ACEC-93C2C833798A}" srcId="{DF180EDA-9E5C-4714-8561-0BB288D6FD60}" destId="{1331ED6A-953F-4D3A-92C8-2557EDC8E5B5}" srcOrd="2" destOrd="0" parTransId="{911C9AC3-BFB2-4A17-B754-CB8857DED80F}" sibTransId="{DCBCDC61-83F7-4480-8C84-F17EB5F4C81B}"/>
    <dgm:cxn modelId="{2A82F397-7477-45B8-AEA8-EE08D217414F}" type="presOf" srcId="{609E3235-AA23-4C38-A381-341DEA895C95}" destId="{072B5C95-41A3-4FDD-8E01-66876BD0C025}" srcOrd="0" destOrd="1" presId="urn:microsoft.com/office/officeart/2005/8/layout/vList5"/>
    <dgm:cxn modelId="{C35A79FC-32F8-43A6-9914-6646A8A10C60}" srcId="{0CA86ADB-44CB-4322-9602-C1D5C89B47F2}" destId="{609E3235-AA23-4C38-A381-341DEA895C95}" srcOrd="1" destOrd="0" parTransId="{0DD88AD0-6C7C-4939-8117-217E0DF7ED27}" sibTransId="{E062A95F-47E0-406C-9C36-7A559A228212}"/>
    <dgm:cxn modelId="{7F02CA5E-3166-40C4-A559-74A7CF0982D9}" srcId="{ADD4B254-6BA2-4CDA-95A8-246CF14F1F93}" destId="{986231AC-6E38-46A8-BB27-4E10866822EE}" srcOrd="2" destOrd="0" parTransId="{23126FB0-6EFD-4D6C-94E6-E4EAA51B9F19}" sibTransId="{F16B05DC-DB4A-4B4E-8AD2-1C3BD7D003DE}"/>
    <dgm:cxn modelId="{A087EEF3-8240-4947-A178-7D6B5A085FEF}" srcId="{0CA86ADB-44CB-4322-9602-C1D5C89B47F2}" destId="{AF6BC587-7C74-4318-9D22-E65D9DA8A7BE}" srcOrd="2" destOrd="0" parTransId="{B32CF440-C9CC-4A10-8615-3BE336543A3B}" sibTransId="{703D657E-A7E8-43EC-A285-AFBB007EDABF}"/>
    <dgm:cxn modelId="{842757BC-163A-43EC-B42C-0BBB6169DA06}" type="presOf" srcId="{F0FD922A-186A-4D4D-863C-E19BF08CC37B}" destId="{24293013-54DA-4189-A878-A1ABB9BE5A73}" srcOrd="0" destOrd="0" presId="urn:microsoft.com/office/officeart/2005/8/layout/vList5"/>
    <dgm:cxn modelId="{DA2AB2B4-9A8D-472F-B26B-AE68E16A3DC3}" type="presOf" srcId="{F71AE09A-8740-46BA-8AE1-EF345B19B31D}" destId="{072B5C95-41A3-4FDD-8E01-66876BD0C025}" srcOrd="0" destOrd="3" presId="urn:microsoft.com/office/officeart/2005/8/layout/vList5"/>
    <dgm:cxn modelId="{B5920965-1A15-4ACA-9CE8-D2890670F800}" type="presOf" srcId="{843FF2E7-7339-407A-A2AA-C0129592214E}" destId="{88663472-6C2E-4B2A-B38E-C4E0FCA0B227}" srcOrd="0" destOrd="0" presId="urn:microsoft.com/office/officeart/2005/8/layout/vList5"/>
    <dgm:cxn modelId="{24A9ADDE-E0C1-4838-9861-1FE5CF3B800C}" srcId="{F0FD922A-186A-4D4D-863C-E19BF08CC37B}" destId="{0CA86ADB-44CB-4322-9602-C1D5C89B47F2}" srcOrd="0" destOrd="0" parTransId="{92616CF8-683F-4DBB-856E-D5D186EFC978}" sibTransId="{85D6564A-5C8A-4A95-A62F-B359C9644A2A}"/>
    <dgm:cxn modelId="{2AB8C8EA-1F9F-409F-8DEA-4AE04F921140}" srcId="{DF180EDA-9E5C-4714-8561-0BB288D6FD60}" destId="{C0F73B9B-EAC4-4538-833D-36F6DF511CA3}" srcOrd="1" destOrd="0" parTransId="{24788CB8-B6B3-4B38-9570-913D040D6DE0}" sibTransId="{6FA285C9-B28F-4E2A-896A-B3AFE1F922F6}"/>
    <dgm:cxn modelId="{94FAFCEB-DD32-4BB1-9270-F53F682E271C}" type="presParOf" srcId="{24293013-54DA-4189-A878-A1ABB9BE5A73}" destId="{05A04340-9469-4C7B-95EC-F51C1A8479D8}" srcOrd="0" destOrd="0" presId="urn:microsoft.com/office/officeart/2005/8/layout/vList5"/>
    <dgm:cxn modelId="{09AF541D-A7BE-4C9A-AE63-03842CC45525}" type="presParOf" srcId="{05A04340-9469-4C7B-95EC-F51C1A8479D8}" destId="{9252A906-FAF0-427F-AB09-A6A5AB68B0FD}" srcOrd="0" destOrd="0" presId="urn:microsoft.com/office/officeart/2005/8/layout/vList5"/>
    <dgm:cxn modelId="{CB8A7C3E-B4ED-4808-976B-4F04427BDA80}" type="presParOf" srcId="{05A04340-9469-4C7B-95EC-F51C1A8479D8}" destId="{072B5C95-41A3-4FDD-8E01-66876BD0C025}" srcOrd="1" destOrd="0" presId="urn:microsoft.com/office/officeart/2005/8/layout/vList5"/>
    <dgm:cxn modelId="{86B6A284-854F-44AD-AB76-C41CCD3A4171}" type="presParOf" srcId="{24293013-54DA-4189-A878-A1ABB9BE5A73}" destId="{D38ED9EA-3FBA-4134-834C-6A7F4484EE21}" srcOrd="1" destOrd="0" presId="urn:microsoft.com/office/officeart/2005/8/layout/vList5"/>
    <dgm:cxn modelId="{1289B258-21EE-4F04-966B-5F62ABE748AB}" type="presParOf" srcId="{24293013-54DA-4189-A878-A1ABB9BE5A73}" destId="{2F2830B2-7DCD-46FC-BF0E-FE063DCBC92C}" srcOrd="2" destOrd="0" presId="urn:microsoft.com/office/officeart/2005/8/layout/vList5"/>
    <dgm:cxn modelId="{6DD4B6F3-375C-4759-980C-A4AB163430C5}" type="presParOf" srcId="{2F2830B2-7DCD-46FC-BF0E-FE063DCBC92C}" destId="{3F0D7ABB-DE17-4944-A82E-FEE8EE401C2F}" srcOrd="0" destOrd="0" presId="urn:microsoft.com/office/officeart/2005/8/layout/vList5"/>
    <dgm:cxn modelId="{E8330963-D810-4E2A-A1A8-7CF3F18BE21B}" type="presParOf" srcId="{2F2830B2-7DCD-46FC-BF0E-FE063DCBC92C}" destId="{88663472-6C2E-4B2A-B38E-C4E0FCA0B227}" srcOrd="1" destOrd="0" presId="urn:microsoft.com/office/officeart/2005/8/layout/vList5"/>
    <dgm:cxn modelId="{E3B4D270-05B8-4372-8524-64A80DC6999A}" type="presParOf" srcId="{24293013-54DA-4189-A878-A1ABB9BE5A73}" destId="{905608AC-B0E9-4CCB-B5C2-30A3BCBA134C}" srcOrd="3" destOrd="0" presId="urn:microsoft.com/office/officeart/2005/8/layout/vList5"/>
    <dgm:cxn modelId="{6A3C30E3-C18C-4CC3-B42F-6E718D6B246F}" type="presParOf" srcId="{24293013-54DA-4189-A878-A1ABB9BE5A73}" destId="{8997278A-454A-4EE7-908A-013FA1E7740A}" srcOrd="4" destOrd="0" presId="urn:microsoft.com/office/officeart/2005/8/layout/vList5"/>
    <dgm:cxn modelId="{BD5E261D-294A-4CCA-AFAC-9C54EA2C853E}" type="presParOf" srcId="{8997278A-454A-4EE7-908A-013FA1E7740A}" destId="{DF17622F-DC97-46BC-98A9-88AA2572BECD}" srcOrd="0" destOrd="0" presId="urn:microsoft.com/office/officeart/2005/8/layout/vList5"/>
    <dgm:cxn modelId="{44BA0722-A53B-4716-B680-2556537DE940}" type="presParOf" srcId="{8997278A-454A-4EE7-908A-013FA1E7740A}" destId="{44794834-29D3-418D-9F85-18E0C985148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6E393-7817-47C5-B159-B11BEF2A8635}">
      <dsp:nvSpPr>
        <dsp:cNvPr id="0" name=""/>
        <dsp:cNvSpPr/>
      </dsp:nvSpPr>
      <dsp:spPr>
        <a:xfrm>
          <a:off x="2945680" y="2512644"/>
          <a:ext cx="2109638" cy="2109638"/>
        </a:xfrm>
        <a:prstGeom prst="ellipse">
          <a:avLst/>
        </a:prstGeom>
        <a:solidFill>
          <a:schemeClr val="tx2"/>
        </a:solidFill>
        <a:ln w="25400" cap="flat" cmpd="sng" algn="ctr">
          <a:solidFill>
            <a:schemeClr val="lt1">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Informatics-Savvy Health Department</a:t>
          </a:r>
        </a:p>
      </dsp:txBody>
      <dsp:txXfrm>
        <a:off x="3254629" y="2821593"/>
        <a:ext cx="1491740" cy="1491740"/>
      </dsp:txXfrm>
    </dsp:sp>
    <dsp:sp modelId="{A1299758-5DAA-4160-BAB9-AEC64C13CA37}">
      <dsp:nvSpPr>
        <dsp:cNvPr id="0" name=""/>
        <dsp:cNvSpPr/>
      </dsp:nvSpPr>
      <dsp:spPr>
        <a:xfrm rot="12900000">
          <a:off x="1589562" y="2144437"/>
          <a:ext cx="1615959" cy="601247"/>
        </a:xfrm>
        <a:prstGeom prst="lef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ADFB2CC9-1412-4B36-9A75-2D09B8C8776E}">
      <dsp:nvSpPr>
        <dsp:cNvPr id="0" name=""/>
        <dsp:cNvSpPr/>
      </dsp:nvSpPr>
      <dsp:spPr>
        <a:xfrm>
          <a:off x="733605" y="1179959"/>
          <a:ext cx="2004156" cy="1603325"/>
        </a:xfrm>
        <a:prstGeom prst="roundRect">
          <a:avLst>
            <a:gd name="adj" fmla="val 10000"/>
          </a:avLst>
        </a:prstGeom>
        <a:solidFill>
          <a:srgbClr val="0075C9"/>
        </a:solidFill>
        <a:ln w="25400" cap="flat" cmpd="sng" algn="ctr">
          <a:solidFill>
            <a:schemeClr val="lt1">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a:t>Informatics vision and strategy</a:t>
          </a:r>
        </a:p>
      </dsp:txBody>
      <dsp:txXfrm>
        <a:off x="780565" y="1226919"/>
        <a:ext cx="1910236" cy="1509405"/>
      </dsp:txXfrm>
    </dsp:sp>
    <dsp:sp modelId="{BB635E5A-D5FF-44A3-8B68-70B0B1226B02}">
      <dsp:nvSpPr>
        <dsp:cNvPr id="0" name=""/>
        <dsp:cNvSpPr/>
      </dsp:nvSpPr>
      <dsp:spPr>
        <a:xfrm rot="16200000">
          <a:off x="3192520" y="1309990"/>
          <a:ext cx="1615959" cy="601247"/>
        </a:xfrm>
        <a:prstGeom prst="lef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BAFB3CA-EA43-4C31-963B-C82871DC4C65}">
      <dsp:nvSpPr>
        <dsp:cNvPr id="0" name=""/>
        <dsp:cNvSpPr/>
      </dsp:nvSpPr>
      <dsp:spPr>
        <a:xfrm>
          <a:off x="2998421" y="971"/>
          <a:ext cx="2004156" cy="1603325"/>
        </a:xfrm>
        <a:prstGeom prst="roundRect">
          <a:avLst>
            <a:gd name="adj" fmla="val 10000"/>
          </a:avLst>
        </a:prstGeom>
        <a:solidFill>
          <a:srgbClr val="0075C9"/>
        </a:solidFill>
        <a:ln w="25400" cap="flat" cmpd="sng" algn="ctr">
          <a:solidFill>
            <a:schemeClr val="lt1">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a:t>Skilled workforce</a:t>
          </a:r>
        </a:p>
      </dsp:txBody>
      <dsp:txXfrm>
        <a:off x="3045381" y="47931"/>
        <a:ext cx="1910236" cy="1509405"/>
      </dsp:txXfrm>
    </dsp:sp>
    <dsp:sp modelId="{F6224FF9-0B79-4210-8E7B-1E1F92ADFE0D}">
      <dsp:nvSpPr>
        <dsp:cNvPr id="0" name=""/>
        <dsp:cNvSpPr/>
      </dsp:nvSpPr>
      <dsp:spPr>
        <a:xfrm rot="19500000">
          <a:off x="4795477" y="2144437"/>
          <a:ext cx="1615959" cy="601247"/>
        </a:xfrm>
        <a:prstGeom prst="lef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6FEC3939-C2E2-4788-A9E9-D6F10E748CDE}">
      <dsp:nvSpPr>
        <dsp:cNvPr id="0" name=""/>
        <dsp:cNvSpPr/>
      </dsp:nvSpPr>
      <dsp:spPr>
        <a:xfrm>
          <a:off x="5263237" y="1179959"/>
          <a:ext cx="2004156" cy="1603325"/>
        </a:xfrm>
        <a:prstGeom prst="roundRect">
          <a:avLst>
            <a:gd name="adj" fmla="val 10000"/>
          </a:avLst>
        </a:prstGeom>
        <a:solidFill>
          <a:srgbClr val="0075C9"/>
        </a:solidFill>
        <a:ln w="25400" cap="flat" cmpd="sng" algn="ctr">
          <a:solidFill>
            <a:schemeClr val="lt1">
              <a:hueOff val="0"/>
              <a:satOff val="0"/>
              <a:lumOff val="0"/>
              <a:alphaOff val="0"/>
            </a:schemeClr>
          </a:solidFill>
          <a:prstDash val="solid"/>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a:t>Well-design, effectively used systems</a:t>
          </a:r>
        </a:p>
      </dsp:txBody>
      <dsp:txXfrm>
        <a:off x="5310197" y="1226919"/>
        <a:ext cx="1910236" cy="1509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B5C95-41A3-4FDD-8E01-66876BD0C025}">
      <dsp:nvSpPr>
        <dsp:cNvPr id="0" name=""/>
        <dsp:cNvSpPr/>
      </dsp:nvSpPr>
      <dsp:spPr>
        <a:xfrm rot="5400000">
          <a:off x="4036926" y="-1424502"/>
          <a:ext cx="1213553" cy="4370544"/>
        </a:xfrm>
        <a:prstGeom prst="round2SameRect">
          <a:avLst/>
        </a:prstGeom>
        <a:solidFill>
          <a:schemeClr val="bg1">
            <a:lumMod val="9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How the agency uses information and IT</a:t>
          </a:r>
        </a:p>
        <a:p>
          <a:pPr marL="114300" lvl="1" indent="-114300" algn="l" defTabSz="577850">
            <a:lnSpc>
              <a:spcPct val="90000"/>
            </a:lnSpc>
            <a:spcBef>
              <a:spcPct val="0"/>
            </a:spcBef>
            <a:spcAft>
              <a:spcPct val="15000"/>
            </a:spcAft>
            <a:buChar char="••"/>
          </a:pPr>
          <a:r>
            <a:rPr lang="en-US" sz="1300" kern="1200" dirty="0"/>
            <a:t>Organizational approach to interoperability</a:t>
          </a:r>
        </a:p>
        <a:p>
          <a:pPr marL="114300" lvl="1" indent="-114300" algn="l" defTabSz="577850">
            <a:lnSpc>
              <a:spcPct val="90000"/>
            </a:lnSpc>
            <a:spcBef>
              <a:spcPct val="0"/>
            </a:spcBef>
            <a:spcAft>
              <a:spcPct val="15000"/>
            </a:spcAft>
            <a:buChar char="••"/>
          </a:pPr>
          <a:r>
            <a:rPr lang="en-US" sz="1300" kern="1200" dirty="0"/>
            <a:t>Effective relationship with community partners and IT</a:t>
          </a:r>
        </a:p>
        <a:p>
          <a:pPr marL="114300" lvl="1" indent="-114300" algn="l" defTabSz="577850">
            <a:lnSpc>
              <a:spcPct val="90000"/>
            </a:lnSpc>
            <a:spcBef>
              <a:spcPct val="0"/>
            </a:spcBef>
            <a:spcAft>
              <a:spcPct val="15000"/>
            </a:spcAft>
            <a:buChar char="••"/>
          </a:pPr>
          <a:r>
            <a:rPr lang="en-US" sz="1300" kern="1200" dirty="0"/>
            <a:t>Policies to ensure confidentiality, security and data integration</a:t>
          </a:r>
        </a:p>
      </dsp:txBody>
      <dsp:txXfrm rot="-5400000">
        <a:off x="2458431" y="213234"/>
        <a:ext cx="4311303" cy="1095071"/>
      </dsp:txXfrm>
    </dsp:sp>
    <dsp:sp modelId="{9252A906-FAF0-427F-AB09-A6A5AB68B0FD}">
      <dsp:nvSpPr>
        <dsp:cNvPr id="0" name=""/>
        <dsp:cNvSpPr/>
      </dsp:nvSpPr>
      <dsp:spPr>
        <a:xfrm>
          <a:off x="0" y="2298"/>
          <a:ext cx="2458431" cy="1516942"/>
        </a:xfrm>
        <a:prstGeom prst="roundRect">
          <a:avLst/>
        </a:prstGeom>
        <a:solidFill>
          <a:srgbClr val="0075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a:t>Informatics Vision &amp; Governance</a:t>
          </a:r>
        </a:p>
      </dsp:txBody>
      <dsp:txXfrm>
        <a:off x="74051" y="76349"/>
        <a:ext cx="2310329" cy="1368840"/>
      </dsp:txXfrm>
    </dsp:sp>
    <dsp:sp modelId="{88663472-6C2E-4B2A-B38E-C4E0FCA0B227}">
      <dsp:nvSpPr>
        <dsp:cNvPr id="0" name=""/>
        <dsp:cNvSpPr/>
      </dsp:nvSpPr>
      <dsp:spPr>
        <a:xfrm rot="5400000">
          <a:off x="4036926" y="168286"/>
          <a:ext cx="1213553" cy="4370544"/>
        </a:xfrm>
        <a:prstGeom prst="round2SameRect">
          <a:avLst/>
        </a:prstGeom>
        <a:solidFill>
          <a:schemeClr val="bg1">
            <a:lumMod val="9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Strategies to improve informatics knowledge and skills</a:t>
          </a:r>
        </a:p>
        <a:p>
          <a:pPr marL="114300" lvl="1" indent="-114300" algn="l" defTabSz="577850">
            <a:lnSpc>
              <a:spcPct val="90000"/>
            </a:lnSpc>
            <a:spcBef>
              <a:spcPct val="0"/>
            </a:spcBef>
            <a:spcAft>
              <a:spcPct val="15000"/>
            </a:spcAft>
            <a:buChar char="••"/>
          </a:pPr>
          <a:r>
            <a:rPr lang="en-US" sz="1300" kern="1200" dirty="0"/>
            <a:t>Informatics unit with agency-wide responsibilities</a:t>
          </a:r>
        </a:p>
        <a:p>
          <a:pPr marL="114300" lvl="1" indent="-114300" algn="l" defTabSz="577850">
            <a:lnSpc>
              <a:spcPct val="90000"/>
            </a:lnSpc>
            <a:spcBef>
              <a:spcPct val="0"/>
            </a:spcBef>
            <a:spcAft>
              <a:spcPct val="15000"/>
            </a:spcAft>
            <a:buChar char="••"/>
          </a:pPr>
          <a:r>
            <a:rPr lang="en-US" sz="1300" kern="1200" dirty="0"/>
            <a:t>Program managers with knowledge and skills in informatics principles, methods and tools</a:t>
          </a:r>
        </a:p>
      </dsp:txBody>
      <dsp:txXfrm rot="-5400000">
        <a:off x="2458431" y="1806023"/>
        <a:ext cx="4311303" cy="1095071"/>
      </dsp:txXfrm>
    </dsp:sp>
    <dsp:sp modelId="{3F0D7ABB-DE17-4944-A82E-FEE8EE401C2F}">
      <dsp:nvSpPr>
        <dsp:cNvPr id="0" name=""/>
        <dsp:cNvSpPr/>
      </dsp:nvSpPr>
      <dsp:spPr>
        <a:xfrm>
          <a:off x="0" y="1595087"/>
          <a:ext cx="2458431" cy="1516942"/>
        </a:xfrm>
        <a:prstGeom prst="roundRect">
          <a:avLst/>
        </a:prstGeom>
        <a:solidFill>
          <a:srgbClr val="0075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a:t>Skilled Workforce</a:t>
          </a:r>
        </a:p>
      </dsp:txBody>
      <dsp:txXfrm>
        <a:off x="74051" y="1669138"/>
        <a:ext cx="2310329" cy="1368840"/>
      </dsp:txXfrm>
    </dsp:sp>
    <dsp:sp modelId="{44794834-29D3-418D-9F85-18E0C9851489}">
      <dsp:nvSpPr>
        <dsp:cNvPr id="0" name=""/>
        <dsp:cNvSpPr/>
      </dsp:nvSpPr>
      <dsp:spPr>
        <a:xfrm rot="5400000">
          <a:off x="4036926" y="1761075"/>
          <a:ext cx="1213553" cy="4370544"/>
        </a:xfrm>
        <a:prstGeom prst="round2SameRect">
          <a:avLst/>
        </a:prstGeom>
        <a:solidFill>
          <a:schemeClr val="bg1">
            <a:lumMod val="9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Information systems effectively meet the information needs, workflows and practices of staff and programs</a:t>
          </a:r>
        </a:p>
        <a:p>
          <a:pPr marL="114300" lvl="1" indent="-114300" algn="l" defTabSz="577850">
            <a:lnSpc>
              <a:spcPct val="90000"/>
            </a:lnSpc>
            <a:spcBef>
              <a:spcPct val="0"/>
            </a:spcBef>
            <a:spcAft>
              <a:spcPct val="15000"/>
            </a:spcAft>
            <a:buChar char="••"/>
          </a:pPr>
          <a:r>
            <a:rPr lang="en-US" sz="1300" kern="1200" dirty="0"/>
            <a:t>Interoperable systems</a:t>
          </a:r>
        </a:p>
        <a:p>
          <a:pPr marL="114300" lvl="1" indent="-114300" algn="l" defTabSz="577850">
            <a:lnSpc>
              <a:spcPct val="90000"/>
            </a:lnSpc>
            <a:spcBef>
              <a:spcPct val="0"/>
            </a:spcBef>
            <a:spcAft>
              <a:spcPct val="15000"/>
            </a:spcAft>
            <a:buChar char="••"/>
          </a:pPr>
          <a:r>
            <a:rPr lang="en-US" sz="1300" kern="1200" dirty="0"/>
            <a:t>Sound project management principles guide IT projects</a:t>
          </a:r>
        </a:p>
      </dsp:txBody>
      <dsp:txXfrm rot="-5400000">
        <a:off x="2458431" y="3398812"/>
        <a:ext cx="4311303" cy="1095071"/>
      </dsp:txXfrm>
    </dsp:sp>
    <dsp:sp modelId="{DF17622F-DC97-46BC-98A9-88AA2572BECD}">
      <dsp:nvSpPr>
        <dsp:cNvPr id="0" name=""/>
        <dsp:cNvSpPr/>
      </dsp:nvSpPr>
      <dsp:spPr>
        <a:xfrm>
          <a:off x="0" y="3187876"/>
          <a:ext cx="2458431" cy="1516942"/>
        </a:xfrm>
        <a:prstGeom prst="roundRect">
          <a:avLst/>
        </a:prstGeom>
        <a:solidFill>
          <a:srgbClr val="0075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a:t>Well-designed &amp; effectively used systems</a:t>
          </a:r>
        </a:p>
      </dsp:txBody>
      <dsp:txXfrm>
        <a:off x="74051" y="3261927"/>
        <a:ext cx="2310329" cy="136884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7295D-A92F-41E2-B3F5-A530EB735AE1}" type="datetimeFigureOut">
              <a:rPr lang="en-US" smtClean="0"/>
              <a:t>7/9/21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B4FB9-DA8F-4915-AE9A-22B05B7A236B}" type="slidenum">
              <a:rPr lang="en-US" smtClean="0"/>
              <a:t>‹#›</a:t>
            </a:fld>
            <a:endParaRPr lang="en-US" dirty="0"/>
          </a:p>
        </p:txBody>
      </p:sp>
    </p:spTree>
    <p:extLst>
      <p:ext uri="{BB962C8B-B14F-4D97-AF65-F5344CB8AC3E}">
        <p14:creationId xmlns:p14="http://schemas.microsoft.com/office/powerpoint/2010/main" val="247239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 typeface="Arial" panose="020B0604020202020204" pitchFamily="34" charset="0"/>
              <a:buChar char="•"/>
            </a:pPr>
            <a:r>
              <a:rPr lang="en-US" dirty="0"/>
              <a:t>Feel free to use your agency’s design template for these </a:t>
            </a:r>
            <a:r>
              <a:rPr lang="en-US" dirty="0" smtClean="0"/>
              <a:t>slides or add images from your agency to</a:t>
            </a:r>
            <a:r>
              <a:rPr lang="en-US" baseline="0" dirty="0" smtClean="0"/>
              <a:t> make the presentation more visual and engaging</a:t>
            </a:r>
            <a:r>
              <a:rPr lang="en-US" dirty="0" smtClean="0"/>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speaking notes below and on the following slides are suggestions only, largely based on what seemed to work in health departments conducting similar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Depending upon the number of people participating, the size of your agency and how programs are involved, you would likely start with introductions. Be sure to introduce yourself and why you are facilitating.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 deck would presumably occur after opening remarks by a senior leader, who would lend legitimacy and support to the meeting.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Suggested speaking </a:t>
            </a:r>
            <a:r>
              <a:rPr lang="en-US" b="1" dirty="0" smtClean="0"/>
              <a:t>notes:</a:t>
            </a:r>
            <a:endParaRPr lang="en-US" b="1" dirty="0"/>
          </a:p>
          <a:p>
            <a:pPr marL="171450" indent="-171450">
              <a:buFont typeface="Arial" panose="020B0604020202020204" pitchFamily="34" charset="0"/>
              <a:buChar char="•"/>
            </a:pPr>
            <a:r>
              <a:rPr lang="en-US" b="0" dirty="0"/>
              <a:t>Welcome and thank you to everyone who made the effort to attend today. </a:t>
            </a:r>
          </a:p>
          <a:p>
            <a:pPr marL="171450" indent="-171450">
              <a:buFont typeface="Arial" panose="020B0604020202020204" pitchFamily="34" charset="0"/>
              <a:buChar char="•"/>
            </a:pPr>
            <a:r>
              <a:rPr lang="en-US" b="0" dirty="0"/>
              <a:t>It’s a rare opportunity for so many staff from across the health department to convene to discuss what is arguably the most important resources we have other than our staff: information.</a:t>
            </a:r>
          </a:p>
          <a:p>
            <a:pPr marL="171450" indent="-171450">
              <a:buFont typeface="Arial" panose="020B0604020202020204" pitchFamily="34" charset="0"/>
              <a:buChar char="•"/>
            </a:pPr>
            <a:r>
              <a:rPr lang="en-US" b="0" dirty="0"/>
              <a:t>Information is the life blood of all of our programs, the basis upon which we make our decisions, and the basis for our relationships with many of our community partners. </a:t>
            </a:r>
          </a:p>
        </p:txBody>
      </p:sp>
      <p:sp>
        <p:nvSpPr>
          <p:cNvPr id="4" name="Slide Number Placeholder 3"/>
          <p:cNvSpPr>
            <a:spLocks noGrp="1"/>
          </p:cNvSpPr>
          <p:nvPr>
            <p:ph type="sldNum" sz="quarter" idx="5"/>
          </p:nvPr>
        </p:nvSpPr>
        <p:spPr/>
        <p:txBody>
          <a:bodyPr/>
          <a:lstStyle/>
          <a:p>
            <a:fld id="{217B4FB9-DA8F-4915-AE9A-22B05B7A236B}" type="slidenum">
              <a:rPr lang="en-US" smtClean="0"/>
              <a:t>1</a:t>
            </a:fld>
            <a:endParaRPr lang="en-US" dirty="0"/>
          </a:p>
        </p:txBody>
      </p:sp>
    </p:spTree>
    <p:extLst>
      <p:ext uri="{BB962C8B-B14F-4D97-AF65-F5344CB8AC3E}">
        <p14:creationId xmlns:p14="http://schemas.microsoft.com/office/powerpoint/2010/main" val="2930860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B4FB9-DA8F-4915-AE9A-22B05B7A236B}" type="slidenum">
              <a:rPr lang="en-US" smtClean="0"/>
              <a:t>10</a:t>
            </a:fld>
            <a:endParaRPr lang="en-US" dirty="0"/>
          </a:p>
        </p:txBody>
      </p:sp>
    </p:spTree>
    <p:extLst>
      <p:ext uri="{BB962C8B-B14F-4D97-AF65-F5344CB8AC3E}">
        <p14:creationId xmlns:p14="http://schemas.microsoft.com/office/powerpoint/2010/main" val="237700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B4FB9-DA8F-4915-AE9A-22B05B7A236B}" type="slidenum">
              <a:rPr lang="en-US" smtClean="0"/>
              <a:t>11</a:t>
            </a:fld>
            <a:endParaRPr lang="en-US" dirty="0"/>
          </a:p>
        </p:txBody>
      </p:sp>
    </p:spTree>
    <p:extLst>
      <p:ext uri="{BB962C8B-B14F-4D97-AF65-F5344CB8AC3E}">
        <p14:creationId xmlns:p14="http://schemas.microsoft.com/office/powerpoint/2010/main" val="3266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Suggested speaking notes</a:t>
            </a:r>
          </a:p>
          <a:p>
            <a:pPr marL="171450" indent="-171450">
              <a:buFont typeface="Arial" panose="020B0604020202020204" pitchFamily="34" charset="0"/>
              <a:buChar char="•"/>
            </a:pPr>
            <a:r>
              <a:rPr lang="en-US" dirty="0"/>
              <a:t>Here is a view of our agenda for today. </a:t>
            </a:r>
          </a:p>
          <a:p>
            <a:pPr marL="171450" indent="-171450">
              <a:buFont typeface="Arial" panose="020B0604020202020204" pitchFamily="34" charset="0"/>
              <a:buChar char="•"/>
            </a:pPr>
            <a:r>
              <a:rPr lang="en-US" dirty="0"/>
              <a:t>&lt;Provide a high-level review of the day, not the details of the large and/or small group process or the self-assessment instrument itself.</a:t>
            </a:r>
          </a:p>
          <a:p>
            <a:pPr marL="171450" indent="-171450">
              <a:buFont typeface="Arial" panose="020B0604020202020204" pitchFamily="34" charset="0"/>
              <a:buChar char="•"/>
            </a:pPr>
            <a:r>
              <a:rPr lang="en-US" dirty="0"/>
              <a:t>&lt;Include something about lunch plans&gt;</a:t>
            </a:r>
          </a:p>
          <a:p>
            <a:pPr marL="171450" indent="-171450">
              <a:buFont typeface="Arial" panose="020B0604020202020204" pitchFamily="34" charset="0"/>
              <a:buChar char="•"/>
            </a:pPr>
            <a:r>
              <a:rPr lang="en-US" dirty="0"/>
              <a:t>We plan to end at _________.</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17B4FB9-DA8F-4915-AE9A-22B05B7A236B}" type="slidenum">
              <a:rPr lang="en-US" smtClean="0"/>
              <a:t>2</a:t>
            </a:fld>
            <a:endParaRPr lang="en-US" dirty="0"/>
          </a:p>
        </p:txBody>
      </p:sp>
    </p:spTree>
    <p:extLst>
      <p:ext uri="{BB962C8B-B14F-4D97-AF65-F5344CB8AC3E}">
        <p14:creationId xmlns:p14="http://schemas.microsoft.com/office/powerpoint/2010/main" val="319160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Suggested speaking notes</a:t>
            </a:r>
            <a:endParaRPr lang="en-US" dirty="0"/>
          </a:p>
          <a:p>
            <a:pPr marL="171450" indent="-171450">
              <a:buFont typeface="Arial" panose="020B0604020202020204" pitchFamily="34" charset="0"/>
              <a:buChar char="•"/>
            </a:pPr>
            <a:r>
              <a:rPr lang="en-US" dirty="0"/>
              <a:t>But first, what does it mean to be “informatics-savvy?” What is informatics and why do we care about it? How is it relevant to us?</a:t>
            </a:r>
          </a:p>
          <a:p>
            <a:pPr marL="171450" indent="-171450">
              <a:buFont typeface="Arial" panose="020B0604020202020204" pitchFamily="34" charset="0"/>
              <a:buChar char="•"/>
            </a:pPr>
            <a:r>
              <a:rPr lang="en-US" dirty="0"/>
              <a:t>&lt;You might ask participants if they have a definition of informatics that works for them.&gt;</a:t>
            </a:r>
          </a:p>
        </p:txBody>
      </p:sp>
      <p:sp>
        <p:nvSpPr>
          <p:cNvPr id="4" name="Slide Number Placeholder 3"/>
          <p:cNvSpPr>
            <a:spLocks noGrp="1"/>
          </p:cNvSpPr>
          <p:nvPr>
            <p:ph type="sldNum" sz="quarter" idx="5"/>
          </p:nvPr>
        </p:nvSpPr>
        <p:spPr/>
        <p:txBody>
          <a:bodyPr/>
          <a:lstStyle/>
          <a:p>
            <a:fld id="{217B4FB9-DA8F-4915-AE9A-22B05B7A236B}" type="slidenum">
              <a:rPr lang="en-US" smtClean="0"/>
              <a:t>3</a:t>
            </a:fld>
            <a:endParaRPr lang="en-US" dirty="0"/>
          </a:p>
        </p:txBody>
      </p:sp>
    </p:spTree>
    <p:extLst>
      <p:ext uri="{BB962C8B-B14F-4D97-AF65-F5344CB8AC3E}">
        <p14:creationId xmlns:p14="http://schemas.microsoft.com/office/powerpoint/2010/main" val="73266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Suggested speaking notes</a:t>
            </a:r>
          </a:p>
          <a:p>
            <a:pPr marL="171450" indent="-171450">
              <a:buFont typeface="Arial" panose="020B0604020202020204" pitchFamily="34" charset="0"/>
              <a:buChar char="•"/>
            </a:pPr>
            <a:r>
              <a:rPr lang="en-US" dirty="0"/>
              <a:t>This definition comes from the Public Health informatics Institute and is meant to convey the applied and practical nature of informatics. </a:t>
            </a:r>
          </a:p>
          <a:p>
            <a:pPr marL="171450" indent="-171450">
              <a:buFont typeface="Arial" panose="020B0604020202020204" pitchFamily="34" charset="0"/>
              <a:buChar char="•"/>
            </a:pPr>
            <a:r>
              <a:rPr lang="en-US" dirty="0"/>
              <a:t>It is </a:t>
            </a:r>
            <a:r>
              <a:rPr lang="en-US" i="1" dirty="0"/>
              <a:t>applied</a:t>
            </a:r>
            <a:r>
              <a:rPr lang="en-US" i="0" dirty="0"/>
              <a:t>, it’s about </a:t>
            </a:r>
            <a:r>
              <a:rPr lang="en-US" i="1" dirty="0"/>
              <a:t>effective use</a:t>
            </a:r>
            <a:r>
              <a:rPr lang="en-US" i="0" dirty="0"/>
              <a:t> of both </a:t>
            </a:r>
            <a:r>
              <a:rPr lang="en-US" i="1" dirty="0"/>
              <a:t>information and information technology,</a:t>
            </a:r>
            <a:r>
              <a:rPr lang="en-US" i="0" dirty="0"/>
              <a:t> especially effective use of information. In fact, PHII says that informatics is most often more about sociology than technology. </a:t>
            </a:r>
          </a:p>
          <a:p>
            <a:pPr marL="171450" indent="-171450">
              <a:buFont typeface="Arial" panose="020B0604020202020204" pitchFamily="34" charset="0"/>
              <a:buChar char="•"/>
            </a:pPr>
            <a:r>
              <a:rPr lang="en-US" i="0" dirty="0"/>
              <a:t>And it’s ultimate purpose is improved </a:t>
            </a:r>
            <a:r>
              <a:rPr lang="en-US" i="1" dirty="0"/>
              <a:t>population health outcomes.</a:t>
            </a:r>
            <a:endParaRPr lang="en-US" i="0" dirty="0"/>
          </a:p>
          <a:p>
            <a:pPr marL="171450" indent="-171450">
              <a:buFont typeface="Arial" panose="020B0604020202020204" pitchFamily="34" charset="0"/>
              <a:buChar char="•"/>
            </a:pPr>
            <a:r>
              <a:rPr lang="en-US" i="0" dirty="0"/>
              <a:t>So, like epidemiology, public health informatics supports effective decision making through useful and high quality information.</a:t>
            </a:r>
            <a:endParaRPr lang="en-US" dirty="0"/>
          </a:p>
          <a:p>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9" charset="0"/>
              <a:ea typeface="ＭＳ Ｐゴシック" pitchFamily="9"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210E77-B414-2041-9915-41480B84427A}" type="datetime1">
              <a:rPr kumimoji="0" lang="en-US" sz="1200" b="0" i="0" u="none" strike="noStrike" kern="1200" cap="none" spc="0" normalizeH="0" baseline="0" noProof="0" smtClean="0">
                <a:ln>
                  <a:noFill/>
                </a:ln>
                <a:solidFill>
                  <a:prstClr val="black"/>
                </a:solidFill>
                <a:effectLst/>
                <a:uLnTx/>
                <a:uFillTx/>
                <a:latin typeface="Arial" pitchFamily="9" charset="0"/>
                <a:ea typeface="ＭＳ Ｐゴシック" pitchFamily="9" charset="-128"/>
              </a:rPr>
              <a:pPr marL="0" marR="0" lvl="0" indent="0" algn="r" defTabSz="457200" rtl="0" eaLnBrk="1" fontAlgn="base" latinLnBrk="0" hangingPunct="1">
                <a:lnSpc>
                  <a:spcPct val="100000"/>
                </a:lnSpc>
                <a:spcBef>
                  <a:spcPct val="0"/>
                </a:spcBef>
                <a:spcAft>
                  <a:spcPct val="0"/>
                </a:spcAft>
                <a:buClrTx/>
                <a:buSzTx/>
                <a:buFontTx/>
                <a:buNone/>
                <a:tabLst/>
                <a:defRPr/>
              </a:pPr>
              <a:t>7/9/21</a:t>
            </a:fld>
            <a:endParaRPr kumimoji="0" lang="en-US" sz="1200" b="0" i="0" u="none" strike="noStrike" kern="1200" cap="none" spc="0" normalizeH="0" baseline="0" noProof="0" dirty="0">
              <a:ln>
                <a:noFill/>
              </a:ln>
              <a:solidFill>
                <a:prstClr val="black"/>
              </a:solidFill>
              <a:effectLst/>
              <a:uLnTx/>
              <a:uFillTx/>
              <a:latin typeface="Arial" pitchFamily="9" charset="0"/>
              <a:ea typeface="ＭＳ Ｐゴシック" pitchFamily="9" charset="-128"/>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0AF54A4-3E79-3948-B639-EB656D8D1924}" type="slidenum">
              <a:rPr kumimoji="0" lang="en-US" sz="1200" b="0" i="0" u="none" strike="noStrike" kern="1200" cap="none" spc="0" normalizeH="0" baseline="0" noProof="0" smtClean="0">
                <a:ln>
                  <a:noFill/>
                </a:ln>
                <a:solidFill>
                  <a:prstClr val="black"/>
                </a:solidFill>
                <a:effectLst/>
                <a:uLnTx/>
                <a:uFillTx/>
                <a:latin typeface="Arial" pitchFamily="9" charset="0"/>
                <a:ea typeface="ＭＳ Ｐゴシック" pitchFamily="9" charset="-128"/>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itchFamily="9" charset="0"/>
              <a:ea typeface="ＭＳ Ｐゴシック" pitchFamily="9" charset="-128"/>
            </a:endParaRPr>
          </a:p>
        </p:txBody>
      </p:sp>
    </p:spTree>
    <p:extLst>
      <p:ext uri="{BB962C8B-B14F-4D97-AF65-F5344CB8AC3E}">
        <p14:creationId xmlns:p14="http://schemas.microsoft.com/office/powerpoint/2010/main" val="74122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Suggested speaking notes</a:t>
            </a:r>
          </a:p>
          <a:p>
            <a:pPr marL="171450" indent="-171450">
              <a:buFont typeface="Arial" panose="020B0604020202020204" pitchFamily="34" charset="0"/>
              <a:buChar char="•"/>
            </a:pPr>
            <a:r>
              <a:rPr lang="en-US" dirty="0"/>
              <a:t>If that is informatics, what is an “informatics-savvy health department?” How would we know one if we saw one and, most important, are we one?</a:t>
            </a:r>
          </a:p>
          <a:p>
            <a:pPr marL="171450" indent="-171450">
              <a:buFont typeface="Arial" panose="020B0604020202020204" pitchFamily="34" charset="0"/>
              <a:buChar char="•"/>
            </a:pPr>
            <a:r>
              <a:rPr lang="en-US" dirty="0"/>
              <a:t>PHII defines an informatics-savvy health department as having three core attributes:</a:t>
            </a:r>
          </a:p>
          <a:p>
            <a:pPr marL="628650" lvl="1" indent="-171450">
              <a:buFont typeface="Arial" panose="020B0604020202020204" pitchFamily="34" charset="0"/>
              <a:buChar char="•"/>
            </a:pPr>
            <a:r>
              <a:rPr lang="en-US" dirty="0"/>
              <a:t>A clear vision and strategy for how information and information technology are managed strategically, as critical resources.</a:t>
            </a:r>
          </a:p>
          <a:p>
            <a:pPr marL="628650" lvl="1" indent="-171450">
              <a:buFont typeface="Arial" panose="020B0604020202020204" pitchFamily="34" charset="0"/>
              <a:buChar char="•"/>
            </a:pPr>
            <a:r>
              <a:rPr lang="en-US" dirty="0"/>
              <a:t>A staff skilled in using information and information technology tools.</a:t>
            </a:r>
          </a:p>
          <a:p>
            <a:pPr marL="628650" lvl="1" indent="-171450">
              <a:buFont typeface="Arial" panose="020B0604020202020204" pitchFamily="34" charset="0"/>
              <a:buChar char="•"/>
            </a:pPr>
            <a:r>
              <a:rPr lang="en-US" dirty="0"/>
              <a:t>Information systems are thoughtfully designed to effectively and efficiently support the work of the staff.</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17B4FB9-DA8F-4915-AE9A-22B05B7A236B}" type="slidenum">
              <a:rPr lang="en-US" smtClean="0"/>
              <a:t>5</a:t>
            </a:fld>
            <a:endParaRPr lang="en-US" dirty="0"/>
          </a:p>
        </p:txBody>
      </p:sp>
    </p:spTree>
    <p:extLst>
      <p:ext uri="{BB962C8B-B14F-4D97-AF65-F5344CB8AC3E}">
        <p14:creationId xmlns:p14="http://schemas.microsoft.com/office/powerpoint/2010/main" val="154009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Suggested speaking notes</a:t>
            </a:r>
          </a:p>
          <a:p>
            <a:r>
              <a:rPr lang="en-US" dirty="0"/>
              <a:t>The self-assessment questionnaire we are going to work through today is based on those three core attributes, each of which has 10-12 specific and measurable capabilities, which you will become familiar with shortly if you haven’t already reviewed them. </a:t>
            </a:r>
          </a:p>
        </p:txBody>
      </p:sp>
      <p:sp>
        <p:nvSpPr>
          <p:cNvPr id="4" name="Slide Number Placeholder 3"/>
          <p:cNvSpPr>
            <a:spLocks noGrp="1"/>
          </p:cNvSpPr>
          <p:nvPr>
            <p:ph type="sldNum" sz="quarter" idx="5"/>
          </p:nvPr>
        </p:nvSpPr>
        <p:spPr/>
        <p:txBody>
          <a:bodyPr/>
          <a:lstStyle/>
          <a:p>
            <a:fld id="{217B4FB9-DA8F-4915-AE9A-22B05B7A236B}" type="slidenum">
              <a:rPr lang="en-US" smtClean="0"/>
              <a:t>6</a:t>
            </a:fld>
            <a:endParaRPr lang="en-US" dirty="0"/>
          </a:p>
        </p:txBody>
      </p:sp>
    </p:spTree>
    <p:extLst>
      <p:ext uri="{BB962C8B-B14F-4D97-AF65-F5344CB8AC3E}">
        <p14:creationId xmlns:p14="http://schemas.microsoft.com/office/powerpoint/2010/main" val="2629336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 You may want to change this slide to include specific factors and drivers for your health department.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Suggested speaking notes</a:t>
            </a:r>
          </a:p>
          <a:p>
            <a:pPr marL="171450" indent="-171450">
              <a:buFont typeface="Arial" panose="020B0604020202020204" pitchFamily="34" charset="0"/>
              <a:buChar char="•"/>
            </a:pPr>
            <a:r>
              <a:rPr lang="en-US" dirty="0"/>
              <a:t>Why is this important to us today? </a:t>
            </a:r>
          </a:p>
          <a:p>
            <a:pPr marL="171450" indent="-171450">
              <a:buFont typeface="Arial" panose="020B0604020202020204" pitchFamily="34" charset="0"/>
              <a:buChar char="•"/>
            </a:pPr>
            <a:r>
              <a:rPr lang="en-US" dirty="0"/>
              <a:t>HDs struggling to keep up with new information demands, both internal and external.</a:t>
            </a:r>
          </a:p>
          <a:p>
            <a:pPr marL="171450" indent="-171450">
              <a:buFont typeface="Arial" panose="020B0604020202020204" pitchFamily="34" charset="0"/>
              <a:buChar char="•"/>
            </a:pPr>
            <a:r>
              <a:rPr lang="en-US" dirty="0"/>
              <a:t>Informatics now widely seen as a core science within public health. Any staff person working with information or information technology needs at least some basic informatics knowledge and skill. </a:t>
            </a:r>
          </a:p>
          <a:p>
            <a:endParaRPr lang="en-US" dirty="0"/>
          </a:p>
          <a:p>
            <a:r>
              <a:rPr lang="en-US" dirty="0"/>
              <a:t>So how do we assess how informatics-savvy we are currently? And how do we identify what new skills, policies, strategies and technologies will help get us where we want to be?</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BE210E77-B414-2041-9915-41480B84427A}" type="datetime1">
              <a:rPr lang="en-US" smtClean="0"/>
              <a:t>7/9/21</a:t>
            </a:fld>
            <a:endParaRPr lang="en-US" dirty="0"/>
          </a:p>
        </p:txBody>
      </p:sp>
      <p:sp>
        <p:nvSpPr>
          <p:cNvPr id="6" name="Slide Number Placeholder 5"/>
          <p:cNvSpPr>
            <a:spLocks noGrp="1"/>
          </p:cNvSpPr>
          <p:nvPr>
            <p:ph type="sldNum" sz="quarter" idx="12"/>
          </p:nvPr>
        </p:nvSpPr>
        <p:spPr/>
        <p:txBody>
          <a:bodyPr/>
          <a:lstStyle/>
          <a:p>
            <a:fld id="{90AF54A4-3E79-3948-B639-EB656D8D1924}" type="slidenum">
              <a:rPr lang="en-US" smtClean="0"/>
              <a:t>7</a:t>
            </a:fld>
            <a:endParaRPr lang="en-US" dirty="0"/>
          </a:p>
        </p:txBody>
      </p:sp>
    </p:spTree>
    <p:extLst>
      <p:ext uri="{BB962C8B-B14F-4D97-AF65-F5344CB8AC3E}">
        <p14:creationId xmlns:p14="http://schemas.microsoft.com/office/powerpoint/2010/main" val="258281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 with a self-assessment instrument developed by the Public Health Informatics Institute.</a:t>
            </a:r>
          </a:p>
          <a:p>
            <a:endParaRPr lang="en-US" dirty="0"/>
          </a:p>
          <a:p>
            <a:r>
              <a:rPr lang="en-US" dirty="0"/>
              <a:t>The instrument has been used by local, state and territorial health departments of all sizes since 2014, helping them to see where their strengths were, and where they needed to improve. In all cases, the fact that staff from across the entire health department came together to discuss information – something critical to each of their areas – was a huge step forward in thinking more strategically and in a more coordinated way about information and information technology</a:t>
            </a:r>
          </a:p>
          <a:p>
            <a:endParaRPr lang="en-US" dirty="0"/>
          </a:p>
          <a:p>
            <a:r>
              <a:rPr lang="en-US" dirty="0"/>
              <a:t>The instrument is based on the Capability Maturity Model which </a:t>
            </a:r>
            <a:r>
              <a:rPr lang="en-US" sz="1200" dirty="0">
                <a:ea typeface="ＭＳ Ｐゴシック" pitchFamily="34" charset="-128"/>
              </a:rPr>
              <a:t>d</a:t>
            </a:r>
            <a:r>
              <a:rPr lang="en-US" altLang="en-US" sz="1200" dirty="0">
                <a:ea typeface="ＭＳ Ｐゴシック" pitchFamily="34" charset="-128"/>
              </a:rPr>
              <a:t>escribes the progressive stages an organization advances through as it adopts a new process or practice.</a:t>
            </a:r>
            <a:endParaRPr lang="en-US" dirty="0"/>
          </a:p>
        </p:txBody>
      </p:sp>
      <p:sp>
        <p:nvSpPr>
          <p:cNvPr id="4" name="Slide Number Placeholder 3"/>
          <p:cNvSpPr>
            <a:spLocks noGrp="1"/>
          </p:cNvSpPr>
          <p:nvPr>
            <p:ph type="sldNum" sz="quarter" idx="5"/>
          </p:nvPr>
        </p:nvSpPr>
        <p:spPr/>
        <p:txBody>
          <a:bodyPr/>
          <a:lstStyle/>
          <a:p>
            <a:fld id="{217B4FB9-DA8F-4915-AE9A-22B05B7A236B}" type="slidenum">
              <a:rPr lang="en-US" smtClean="0"/>
              <a:t>8</a:t>
            </a:fld>
            <a:endParaRPr lang="en-US" dirty="0"/>
          </a:p>
        </p:txBody>
      </p:sp>
    </p:spTree>
    <p:extLst>
      <p:ext uri="{BB962C8B-B14F-4D97-AF65-F5344CB8AC3E}">
        <p14:creationId xmlns:p14="http://schemas.microsoft.com/office/powerpoint/2010/main" val="3783876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see when we get into the self-assessment, there are defined response categories for each of the questions. This makes it more objective and repeatable than using a simple Likert scale. It will make it easier for us to actually measure progress over time.</a:t>
            </a:r>
          </a:p>
          <a:p>
            <a:endParaRPr lang="en-US" dirty="0"/>
          </a:p>
          <a:p>
            <a:r>
              <a:rPr lang="en-US" dirty="0"/>
              <a:t>The Capability Maturity Model also works well for both non-technical and technical staff.</a:t>
            </a:r>
          </a:p>
          <a:p>
            <a:endParaRPr lang="en-US" dirty="0"/>
          </a:p>
          <a:p>
            <a:r>
              <a:rPr lang="en-US" dirty="0"/>
              <a:t>By the way, most organizations only score in the 1-3 range; it’s rare for organizations to score 4 or above. Since our information demands and needs are evolving so fast, we should not be worried that we are not as far along as we might like. </a:t>
            </a:r>
          </a:p>
        </p:txBody>
      </p:sp>
      <p:sp>
        <p:nvSpPr>
          <p:cNvPr id="4" name="Slide Number Placeholder 3"/>
          <p:cNvSpPr>
            <a:spLocks noGrp="1"/>
          </p:cNvSpPr>
          <p:nvPr>
            <p:ph type="sldNum" sz="quarter" idx="5"/>
          </p:nvPr>
        </p:nvSpPr>
        <p:spPr/>
        <p:txBody>
          <a:bodyPr/>
          <a:lstStyle/>
          <a:p>
            <a:fld id="{217B4FB9-DA8F-4915-AE9A-22B05B7A236B}" type="slidenum">
              <a:rPr lang="en-US" smtClean="0"/>
              <a:t>9</a:t>
            </a:fld>
            <a:endParaRPr lang="en-US" dirty="0"/>
          </a:p>
        </p:txBody>
      </p:sp>
    </p:spTree>
    <p:extLst>
      <p:ext uri="{BB962C8B-B14F-4D97-AF65-F5344CB8AC3E}">
        <p14:creationId xmlns:p14="http://schemas.microsoft.com/office/powerpoint/2010/main" val="231516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5C9"/>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6F954A-C639-F94A-956F-2DA942AA0D18}" type="datetimeFigureOut">
              <a:rPr lang="en-US" smtClean="0"/>
              <a:pPr/>
              <a:t>7/9/21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797E313-3EC6-A543-957E-72202CE4A95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5C9"/>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B357EA-40E0-4E5C-A7D2-409306A455AD}" type="datetimeFigureOut">
              <a:rPr lang="en-US" smtClean="0"/>
              <a:t>7/9/21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852FDA-2906-49D4-967D-8858DC46B956}" type="slidenum">
              <a:rPr lang="en-US" smtClean="0"/>
              <a:t>‹#›</a:t>
            </a:fld>
            <a:endParaRPr lang="en-US" dirty="0"/>
          </a:p>
        </p:txBody>
      </p:sp>
    </p:spTree>
    <p:extLst>
      <p:ext uri="{BB962C8B-B14F-4D97-AF65-F5344CB8AC3E}">
        <p14:creationId xmlns:p14="http://schemas.microsoft.com/office/powerpoint/2010/main" val="351723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3655584" y="2600755"/>
            <a:ext cx="5033148" cy="1470025"/>
          </a:xfrm>
          <a:prstGeom prst="rect">
            <a:avLst/>
          </a:prstGeom>
        </p:spPr>
        <p:txBody>
          <a:body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3662304" y="2614193"/>
            <a:ext cx="4795896" cy="1470025"/>
          </a:xfrm>
          <a:prstGeom prst="rect">
            <a:avLst/>
          </a:prstGeom>
        </p:spPr>
        <p:txBody>
          <a:body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5584" y="2615284"/>
            <a:ext cx="4802616" cy="1470025"/>
          </a:xfrm>
          <a:prstGeom prst="rect">
            <a:avLst/>
          </a:prstGeom>
        </p:spPr>
        <p:txBody>
          <a:bodyPr/>
          <a:lstStyle>
            <a:lvl1pPr>
              <a:defRPr>
                <a:solidFill>
                  <a:schemeClr val="accent3"/>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6F954A-C639-F94A-956F-2DA942AA0D18}" type="datetimeFigureOut">
              <a:rPr lang="en-US" smtClean="0"/>
              <a:pPr/>
              <a:t>7/9/21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797E313-3EC6-A543-957E-72202CE4A95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6F954A-C639-F94A-956F-2DA942AA0D18}" type="datetimeFigureOut">
              <a:rPr lang="en-US" smtClean="0"/>
              <a:pPr/>
              <a:t>7/9/21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797E313-3EC6-A543-957E-72202CE4A95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6F954A-C639-F94A-956F-2DA942AA0D18}" type="datetimeFigureOut">
              <a:rPr lang="en-US" smtClean="0"/>
              <a:pPr/>
              <a:t>7/9/21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797E313-3EC6-A543-957E-72202CE4A95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6F954A-C639-F94A-956F-2DA942AA0D18}" type="datetimeFigureOut">
              <a:rPr lang="en-US" smtClean="0"/>
              <a:pPr/>
              <a:t>7/9/21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C797E313-3EC6-A543-957E-72202CE4A95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6F954A-C639-F94A-956F-2DA942AA0D18}" type="datetimeFigureOut">
              <a:rPr lang="en-US" smtClean="0"/>
              <a:pPr/>
              <a:t>7/9/21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C797E313-3EC6-A543-957E-72202CE4A95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954A-C639-F94A-956F-2DA942AA0D18}" type="datetimeFigureOut">
              <a:rPr lang="en-US" smtClean="0"/>
              <a:pPr/>
              <a:t>7/9/21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C797E313-3EC6-A543-957E-72202CE4A95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6F954A-C639-F94A-956F-2DA942AA0D18}" type="datetimeFigureOut">
              <a:rPr lang="en-US" smtClean="0"/>
              <a:pPr/>
              <a:t>7/9/21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797E313-3EC6-A543-957E-72202CE4A95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5584" y="1209495"/>
            <a:ext cx="4802616" cy="2390956"/>
          </a:xfrm>
        </p:spPr>
        <p:txBody>
          <a:bodyPr/>
          <a:lstStyle>
            <a:lvl1pPr>
              <a:defRPr baseline="0">
                <a:solidFill>
                  <a:srgbClr val="0075C9"/>
                </a:solidFill>
              </a:defRPr>
            </a:lvl1pPr>
          </a:lstStyle>
          <a:p>
            <a:r>
              <a:rPr lang="en-US" dirty="0"/>
              <a:t>Click to edit Master title style</a:t>
            </a:r>
          </a:p>
        </p:txBody>
      </p:sp>
      <p:sp>
        <p:nvSpPr>
          <p:cNvPr id="3" name="Subtitle 2"/>
          <p:cNvSpPr>
            <a:spLocks noGrp="1"/>
          </p:cNvSpPr>
          <p:nvPr>
            <p:ph type="subTitle" idx="1"/>
          </p:nvPr>
        </p:nvSpPr>
        <p:spPr>
          <a:xfrm>
            <a:off x="3655584" y="3600451"/>
            <a:ext cx="4116816"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0AC7CE-2E3D-3A47-8AB5-15B17DAC6D75}" type="datetimeFigureOut">
              <a:rPr lang="en-US" smtClean="0"/>
              <a:pPr/>
              <a:t>7/9/21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D5429A-E48C-7C48-9C83-10C1A9890A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NUL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NULL"/><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8001000" cy="100584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85800" y="1947672"/>
            <a:ext cx="8001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73635"/>
            <a:ext cx="1905000" cy="247840"/>
          </a:xfrm>
          <a:prstGeom prst="rect">
            <a:avLst/>
          </a:prstGeom>
        </p:spPr>
        <p:txBody>
          <a:bodyPr vert="horz" lIns="91440" tIns="45720" rIns="91440" bIns="45720" rtlCol="0" anchor="ctr"/>
          <a:lstStyle>
            <a:lvl1pPr algn="l">
              <a:defRPr sz="1200">
                <a:solidFill>
                  <a:schemeClr val="tx1">
                    <a:tint val="75000"/>
                  </a:schemeClr>
                </a:solidFill>
              </a:defRPr>
            </a:lvl1pPr>
          </a:lstStyle>
          <a:p>
            <a:fld id="{536F954A-C639-F94A-956F-2DA942AA0D18}" type="datetimeFigureOut">
              <a:rPr lang="en-US" smtClean="0"/>
              <a:pPr/>
              <a:t>7/9/21</a:t>
            </a:fld>
            <a:endParaRPr lang="en-US" dirty="0"/>
          </a:p>
        </p:txBody>
      </p:sp>
      <p:sp>
        <p:nvSpPr>
          <p:cNvPr id="6" name="Slide Number Placeholder 5"/>
          <p:cNvSpPr>
            <a:spLocks noGrp="1"/>
          </p:cNvSpPr>
          <p:nvPr>
            <p:ph type="sldNum" sz="quarter" idx="4"/>
          </p:nvPr>
        </p:nvSpPr>
        <p:spPr>
          <a:xfrm>
            <a:off x="6553200" y="6473635"/>
            <a:ext cx="2133600" cy="247840"/>
          </a:xfrm>
          <a:prstGeom prst="rect">
            <a:avLst/>
          </a:prstGeom>
        </p:spPr>
        <p:txBody>
          <a:bodyPr vert="horz" lIns="91440" tIns="45720" rIns="91440" bIns="45720" rtlCol="0" anchor="ctr"/>
          <a:lstStyle>
            <a:lvl1pPr algn="r">
              <a:defRPr sz="1200">
                <a:solidFill>
                  <a:schemeClr val="tx1">
                    <a:tint val="75000"/>
                  </a:schemeClr>
                </a:solidFill>
              </a:defRPr>
            </a:lvl1pPr>
          </a:lstStyle>
          <a:p>
            <a:fld id="{C797E313-3EC6-A543-957E-72202CE4A95A}" type="slidenum">
              <a:rPr lang="en-US" smtClean="0"/>
              <a:pPr/>
              <a:t>‹#›</a:t>
            </a:fld>
            <a:endParaRPr lang="en-US" dirty="0"/>
          </a:p>
        </p:txBody>
      </p:sp>
      <p:cxnSp>
        <p:nvCxnSpPr>
          <p:cNvPr id="8" name="Straight Connector 7"/>
          <p:cNvCxnSpPr/>
          <p:nvPr userDrawn="1"/>
        </p:nvCxnSpPr>
        <p:spPr>
          <a:xfrm>
            <a:off x="228600" y="594360"/>
            <a:ext cx="8691009"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PHII I Art.jpg"/>
          <p:cNvPicPr>
            <a:picLocks noChangeAspect="1"/>
          </p:cNvPicPr>
          <p:nvPr userDrawn="1"/>
        </p:nvPicPr>
        <p:blipFill>
          <a:blip r:embed="rId10"/>
          <a:stretch>
            <a:fillRect/>
          </a:stretch>
        </p:blipFill>
        <p:spPr>
          <a:xfrm>
            <a:off x="7732695" y="180627"/>
            <a:ext cx="103632" cy="344424"/>
          </a:xfrm>
          <a:prstGeom prst="rect">
            <a:avLst/>
          </a:prstGeom>
        </p:spPr>
      </p:pic>
      <p:sp>
        <p:nvSpPr>
          <p:cNvPr id="12" name="TextBox 11"/>
          <p:cNvSpPr txBox="1"/>
          <p:nvPr userDrawn="1"/>
        </p:nvSpPr>
        <p:spPr>
          <a:xfrm>
            <a:off x="7873397" y="243813"/>
            <a:ext cx="968518" cy="369332"/>
          </a:xfrm>
          <a:prstGeom prst="rect">
            <a:avLst/>
          </a:prstGeom>
          <a:noFill/>
        </p:spPr>
        <p:txBody>
          <a:bodyPr wrap="square" rtlCol="0">
            <a:spAutoFit/>
          </a:bodyPr>
          <a:lstStyle/>
          <a:p>
            <a:r>
              <a:rPr lang="en-US" dirty="0"/>
              <a:t>PHII.org</a:t>
            </a:r>
          </a:p>
        </p:txBody>
      </p:sp>
      <p:sp>
        <p:nvSpPr>
          <p:cNvPr id="14" name="Footer Placeholder 4"/>
          <p:cNvSpPr>
            <a:spLocks noGrp="1"/>
          </p:cNvSpPr>
          <p:nvPr>
            <p:ph type="ftr" sz="quarter" idx="3"/>
          </p:nvPr>
        </p:nvSpPr>
        <p:spPr>
          <a:xfrm>
            <a:off x="3124200" y="6473635"/>
            <a:ext cx="2895600" cy="247840"/>
          </a:xfrm>
          <a:prstGeom prst="rect">
            <a:avLst/>
          </a:prstGeom>
        </p:spPr>
        <p:txBody>
          <a:bodyPr/>
          <a:lstStyle>
            <a:lvl1pPr>
              <a:defRPr sz="1200"/>
            </a:lvl1pPr>
          </a:lstStyle>
          <a:p>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Lst>
  <p:txStyles>
    <p:titleStyle>
      <a:lvl1pPr algn="l" defTabSz="457200" rtl="0" eaLnBrk="1" latinLnBrk="0" hangingPunct="1">
        <a:lnSpc>
          <a:spcPts val="3800"/>
        </a:lnSpc>
        <a:spcBef>
          <a:spcPct val="0"/>
        </a:spcBef>
        <a:buNone/>
        <a:defRPr sz="3800" b="1" kern="1200" baseline="0">
          <a:solidFill>
            <a:srgbClr val="0075C9"/>
          </a:solidFill>
          <a:latin typeface="+mj-lt"/>
          <a:ea typeface="+mj-ea"/>
          <a:cs typeface="+mj-cs"/>
        </a:defRPr>
      </a:lvl1pPr>
    </p:titleStyle>
    <p:bodyStyle>
      <a:lvl1pPr marL="342900" indent="-342900" algn="l" defTabSz="457200" rtl="0" eaLnBrk="1" latinLnBrk="0" hangingPunct="1">
        <a:lnSpc>
          <a:spcPts val="3200"/>
        </a:lnSpc>
        <a:spcBef>
          <a:spcPct val="20000"/>
        </a:spcBef>
        <a:buFont typeface="Arial"/>
        <a:buChar char="•"/>
        <a:defRPr sz="3000" kern="1200">
          <a:solidFill>
            <a:schemeClr val="tx1"/>
          </a:solidFill>
          <a:latin typeface="+mn-lt"/>
          <a:ea typeface="+mn-ea"/>
          <a:cs typeface="+mn-cs"/>
        </a:defRPr>
      </a:lvl1pPr>
      <a:lvl2pPr marL="742950" indent="-285750" algn="l" defTabSz="457200" rtl="0" eaLnBrk="1" latinLnBrk="0" hangingPunct="1">
        <a:lnSpc>
          <a:spcPts val="2400"/>
        </a:lnSpc>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ts val="1600"/>
        </a:lnSpc>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lnSpc>
          <a:spcPts val="1400"/>
        </a:lnSpc>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5584" y="861327"/>
            <a:ext cx="5031216" cy="256767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3655584" y="3433641"/>
            <a:ext cx="5031216" cy="1894863"/>
          </a:xfrm>
          <a:prstGeom prst="rect">
            <a:avLst/>
          </a:prstGeom>
        </p:spPr>
        <p:txBody>
          <a:bodyPr vert="horz" lIns="91440" tIns="45720" rIns="91440" bIns="45720" rtlCol="0">
            <a:normAutofit/>
          </a:bodyPr>
          <a:lstStyle/>
          <a:p>
            <a:pPr lvl="0"/>
            <a:r>
              <a:rPr lang="en-US" dirty="0"/>
              <a:t>Click to edit Master text styles</a:t>
            </a:r>
          </a:p>
          <a:p>
            <a:pPr lvl="3"/>
            <a:r>
              <a:rPr lang="en-US" dirty="0"/>
              <a:t>Fourth level</a:t>
            </a:r>
          </a:p>
        </p:txBody>
      </p:sp>
      <p:pic>
        <p:nvPicPr>
          <p:cNvPr id="9" name="Picture 8" descr="PHII Logo-01.jpg"/>
          <p:cNvPicPr>
            <a:picLocks noChangeAspect="1"/>
          </p:cNvPicPr>
          <p:nvPr userDrawn="1"/>
        </p:nvPicPr>
        <p:blipFill>
          <a:blip r:embed="rId4"/>
          <a:srcRect l="11338" t="28996" r="11765" b="25679"/>
          <a:stretch>
            <a:fillRect/>
          </a:stretch>
        </p:blipFill>
        <p:spPr>
          <a:xfrm>
            <a:off x="5785770" y="5571852"/>
            <a:ext cx="2988390" cy="932528"/>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5" r:id="rId2"/>
  </p:sldLayoutIdLst>
  <p:txStyles>
    <p:titleStyle>
      <a:lvl1pPr algn="l" defTabSz="457200" rtl="0" eaLnBrk="1" latinLnBrk="0" hangingPunct="1">
        <a:lnSpc>
          <a:spcPts val="4700"/>
        </a:lnSpc>
        <a:spcBef>
          <a:spcPct val="0"/>
        </a:spcBef>
        <a:buNone/>
        <a:defRPr sz="4700" b="1" kern="1200" baseline="0">
          <a:solidFill>
            <a:srgbClr val="0075C9"/>
          </a:solidFill>
          <a:latin typeface="+mj-lt"/>
          <a:ea typeface="+mj-ea"/>
          <a:cs typeface="+mj-cs"/>
        </a:defRPr>
      </a:lvl1pPr>
    </p:titleStyle>
    <p:bodyStyle>
      <a:lvl1pPr marL="0" indent="0" algn="l" defTabSz="457200" rtl="0" eaLnBrk="1" latinLnBrk="0" hangingPunct="1">
        <a:lnSpc>
          <a:spcPts val="2700"/>
        </a:lnSpc>
        <a:spcBef>
          <a:spcPct val="20000"/>
        </a:spcBef>
        <a:buFontTx/>
        <a:buNone/>
        <a:defRPr sz="2800" i="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0" indent="0" algn="l" defTabSz="457200" rtl="0" eaLnBrk="1" latinLnBrk="0" hangingPunct="1">
        <a:spcBef>
          <a:spcPct val="20000"/>
        </a:spcBef>
        <a:buFontTx/>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1915" y="2774334"/>
            <a:ext cx="5142016" cy="1143000"/>
          </a:xfrm>
          <a:prstGeom prst="rect">
            <a:avLst/>
          </a:prstGeom>
        </p:spPr>
        <p:txBody>
          <a:bodyPr vert="horz" lIns="91440" tIns="45720" rIns="91440" bIns="45720" rtlCol="0" anchor="ctr">
            <a:noAutofit/>
          </a:bodyPr>
          <a:lstStyle/>
          <a:p>
            <a:r>
              <a:rPr lang="en-US" dirty="0"/>
              <a:t>Click to edit Master title style</a:t>
            </a:r>
          </a:p>
        </p:txBody>
      </p:sp>
      <p:sp>
        <p:nvSpPr>
          <p:cNvPr id="7" name="Rectangle 6"/>
          <p:cNvSpPr/>
          <p:nvPr userDrawn="1"/>
        </p:nvSpPr>
        <p:spPr>
          <a:xfrm>
            <a:off x="685800" y="228600"/>
            <a:ext cx="2359152" cy="6400800"/>
          </a:xfrm>
          <a:prstGeom prst="rect">
            <a:avLst/>
          </a:prstGeom>
          <a:solidFill>
            <a:srgbClr val="0075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lnSpc>
          <a:spcPts val="4700"/>
        </a:lnSpc>
        <a:spcBef>
          <a:spcPct val="0"/>
        </a:spcBef>
        <a:buNone/>
        <a:defRPr sz="4700" b="1" kern="1200" baseline="0">
          <a:solidFill>
            <a:srgbClr val="0075C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685800" y="228600"/>
            <a:ext cx="2359152" cy="6400800"/>
          </a:xfrm>
          <a:prstGeom prst="rect">
            <a:avLst/>
          </a:prstGeom>
          <a:solidFill>
            <a:srgbClr val="2114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Placeholder 1"/>
          <p:cNvSpPr>
            <a:spLocks noGrp="1"/>
          </p:cNvSpPr>
          <p:nvPr>
            <p:ph type="title"/>
          </p:nvPr>
        </p:nvSpPr>
        <p:spPr>
          <a:xfrm>
            <a:off x="3661915" y="2774334"/>
            <a:ext cx="5142016" cy="1143000"/>
          </a:xfrm>
          <a:prstGeom prst="rect">
            <a:avLst/>
          </a:prstGeom>
        </p:spPr>
        <p:txBody>
          <a:bodyPr vert="horz" lIns="91440" tIns="45720" rIns="91440" bIns="45720" rtlCol="0" anchor="ctr">
            <a:no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457200" rtl="0" eaLnBrk="1" latinLnBrk="0" hangingPunct="1">
        <a:lnSpc>
          <a:spcPts val="4700"/>
        </a:lnSpc>
        <a:spcBef>
          <a:spcPct val="0"/>
        </a:spcBef>
        <a:buNone/>
        <a:defRPr sz="4700" b="1" kern="1200" baseline="0">
          <a:solidFill>
            <a:srgbClr val="21145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61915" y="2774334"/>
            <a:ext cx="5142016" cy="1143000"/>
          </a:xfrm>
          <a:prstGeom prst="rect">
            <a:avLst/>
          </a:prstGeom>
        </p:spPr>
        <p:txBody>
          <a:bodyPr vert="horz" lIns="91440" tIns="45720" rIns="91440" bIns="45720" rtlCol="0" anchor="ctr">
            <a:noAutofit/>
          </a:bodyPr>
          <a:lstStyle/>
          <a:p>
            <a:r>
              <a:rPr lang="en-US" dirty="0"/>
              <a:t>Click to edit Master title style</a:t>
            </a:r>
          </a:p>
        </p:txBody>
      </p:sp>
      <p:sp>
        <p:nvSpPr>
          <p:cNvPr id="8" name="Rectangle 7"/>
          <p:cNvSpPr/>
          <p:nvPr userDrawn="1"/>
        </p:nvSpPr>
        <p:spPr>
          <a:xfrm>
            <a:off x="685800" y="228600"/>
            <a:ext cx="2359152" cy="6400800"/>
          </a:xfrm>
          <a:prstGeom prst="rect">
            <a:avLst/>
          </a:prstGeom>
          <a:solidFill>
            <a:srgbClr val="004A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lnSpc>
          <a:spcPts val="4700"/>
        </a:lnSpc>
        <a:spcBef>
          <a:spcPct val="0"/>
        </a:spcBef>
        <a:buNone/>
        <a:defRPr sz="4700" b="1" kern="1200" baseline="0">
          <a:solidFill>
            <a:srgbClr val="004A88"/>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noGrp="1"/>
          </p:cNvSpPr>
          <p:nvPr>
            <p:ph type="ctr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ts val="4700"/>
              </a:lnSpc>
              <a:spcBef>
                <a:spcPct val="0"/>
              </a:spcBef>
              <a:buFontTx/>
              <a:buNone/>
            </a:pPr>
            <a:r>
              <a:rPr lang="en-US" altLang="en-US" sz="4700" b="1" dirty="0">
                <a:solidFill>
                  <a:srgbClr val="0075C9"/>
                </a:solidFill>
              </a:rPr>
              <a:t>Building an Informatics-Savvy Health Department</a:t>
            </a:r>
          </a:p>
        </p:txBody>
      </p:sp>
      <p:sp>
        <p:nvSpPr>
          <p:cNvPr id="7" name="Subtitle 2"/>
          <p:cNvSpPr txBox="1">
            <a:spLocks noGrp="1"/>
          </p:cNvSpPr>
          <p:nvPr>
            <p:ph type="subTitle" idx="1"/>
          </p:nvPr>
        </p:nvSpPr>
        <p:spPr bwMode="auto">
          <a:xfrm>
            <a:off x="3655584" y="3765518"/>
            <a:ext cx="411681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ts val="2700"/>
              </a:lnSpc>
              <a:buFontTx/>
              <a:buNone/>
            </a:pPr>
            <a:r>
              <a:rPr lang="en-US" altLang="en-US" sz="2800" i="1" dirty="0">
                <a:solidFill>
                  <a:srgbClr val="000000"/>
                </a:solidFill>
              </a:rPr>
              <a:t>Defining, assessing and strengthening our information capabilities</a:t>
            </a:r>
          </a:p>
          <a:p>
            <a:pPr eaLnBrk="1" hangingPunct="1">
              <a:lnSpc>
                <a:spcPts val="2700"/>
              </a:lnSpc>
              <a:buFontTx/>
              <a:buNone/>
            </a:pPr>
            <a:endParaRPr lang="en-US" altLang="en-US" sz="2800" i="1" dirty="0">
              <a:solidFill>
                <a:srgbClr val="000000"/>
              </a:solidFill>
            </a:endParaRPr>
          </a:p>
        </p:txBody>
      </p:sp>
      <p:sp>
        <p:nvSpPr>
          <p:cNvPr id="2" name="TextBox 1">
            <a:extLst>
              <a:ext uri="{FF2B5EF4-FFF2-40B4-BE49-F238E27FC236}">
                <a16:creationId xmlns:a16="http://schemas.microsoft.com/office/drawing/2014/main" xmlns="" id="{70194FEF-6EC7-F448-9696-A29513AAB289}"/>
              </a:ext>
            </a:extLst>
          </p:cNvPr>
          <p:cNvSpPr txBox="1"/>
          <p:nvPr/>
        </p:nvSpPr>
        <p:spPr>
          <a:xfrm>
            <a:off x="6297105" y="5646656"/>
            <a:ext cx="1780359" cy="369332"/>
          </a:xfrm>
          <a:prstGeom prst="rect">
            <a:avLst/>
          </a:prstGeom>
          <a:noFill/>
        </p:spPr>
        <p:txBody>
          <a:bodyPr wrap="none" rtlCol="0">
            <a:spAutoFit/>
          </a:bodyPr>
          <a:lstStyle/>
          <a:p>
            <a:r>
              <a:rPr lang="en-US" dirty="0"/>
              <a:t>&lt;your logo here&gt;</a:t>
            </a:r>
          </a:p>
        </p:txBody>
      </p:sp>
      <p:pic>
        <p:nvPicPr>
          <p:cNvPr id="8" name="Picture 7" descr="PHII PPT Title1.png"/>
          <p:cNvPicPr>
            <a:picLocks noChangeAspect="1"/>
          </p:cNvPicPr>
          <p:nvPr/>
        </p:nvPicPr>
        <p:blipFill>
          <a:blip r:embed="rId3"/>
          <a:stretch>
            <a:fillRect/>
          </a:stretch>
        </p:blipFill>
        <p:spPr>
          <a:xfrm>
            <a:off x="0" y="0"/>
            <a:ext cx="3462528"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24070" y="290618"/>
            <a:ext cx="8555733" cy="1005840"/>
          </a:xfrm>
        </p:spPr>
        <p:txBody>
          <a:bodyPr>
            <a:normAutofit/>
          </a:bodyPr>
          <a:lstStyle/>
          <a:p>
            <a:r>
              <a:rPr lang="en-US" altLang="en-US" sz="3600" b="0" dirty="0">
                <a:latin typeface="Futura Medium BT" charset="0"/>
                <a:ea typeface="ＭＳ Ｐゴシック" pitchFamily="34" charset="-128"/>
              </a:rPr>
              <a:t>Lessons from other health departments</a:t>
            </a:r>
          </a:p>
        </p:txBody>
      </p:sp>
      <p:sp>
        <p:nvSpPr>
          <p:cNvPr id="6" name="Content Placeholder 2"/>
          <p:cNvSpPr txBox="1">
            <a:spLocks/>
          </p:cNvSpPr>
          <p:nvPr/>
        </p:nvSpPr>
        <p:spPr>
          <a:xfrm>
            <a:off x="765736" y="1520952"/>
            <a:ext cx="7597975" cy="3952196"/>
          </a:xfrm>
          <a:prstGeom prst="rect">
            <a:avLst/>
          </a:prstGeom>
        </p:spPr>
        <p:txBody>
          <a:bodyPr vert="horz" lIns="91440" tIns="45720" rIns="91440" bIns="45720" rtlCol="0">
            <a:normAutofit/>
          </a:bodyPr>
          <a:lstStyle>
            <a:lvl1pPr marL="342900" indent="-342900" algn="l" defTabSz="457200" rtl="0" eaLnBrk="1" latinLnBrk="0" hangingPunct="1">
              <a:lnSpc>
                <a:spcPts val="3200"/>
              </a:lnSpc>
              <a:spcBef>
                <a:spcPct val="20000"/>
              </a:spcBef>
              <a:buFont typeface="Arial"/>
              <a:buChar char="•"/>
              <a:defRPr sz="3000" kern="1200">
                <a:solidFill>
                  <a:schemeClr val="tx1"/>
                </a:solidFill>
                <a:latin typeface="+mn-lt"/>
                <a:ea typeface="+mn-ea"/>
                <a:cs typeface="+mn-cs"/>
              </a:defRPr>
            </a:lvl1pPr>
            <a:lvl2pPr marL="742950" indent="-285750" algn="l" defTabSz="457200" rtl="0" eaLnBrk="1" latinLnBrk="0" hangingPunct="1">
              <a:lnSpc>
                <a:spcPts val="2400"/>
              </a:lnSpc>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ts val="1600"/>
              </a:lnSpc>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lnSpc>
                <a:spcPts val="1400"/>
              </a:lnSpc>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dirty="0">
                <a:ea typeface="ＭＳ Ｐゴシック" pitchFamily="34" charset="-128"/>
              </a:rPr>
              <a:t>Staff coming together from across the agency to discuss information capabilities and challenges is a rare and valuable undertaking.</a:t>
            </a:r>
          </a:p>
          <a:p>
            <a:r>
              <a:rPr lang="en-US" altLang="en-US" sz="2800" dirty="0">
                <a:ea typeface="ＭＳ Ｐゴシック" pitchFamily="34" charset="-128"/>
              </a:rPr>
              <a:t>Staff/programs realize they have more challenges in common than expected.</a:t>
            </a:r>
          </a:p>
          <a:p>
            <a:r>
              <a:rPr lang="en-US" altLang="en-US" sz="2800" dirty="0">
                <a:ea typeface="ＭＳ Ｐゴシック" pitchFamily="34" charset="-128"/>
              </a:rPr>
              <a:t>Strategies for addressing challenges collaboratively or at the agency level have a more lasting impact.</a:t>
            </a:r>
          </a:p>
          <a:p>
            <a:pPr lvl="1"/>
            <a:endParaRPr lang="en-US" altLang="en-US" sz="2200" dirty="0">
              <a:ea typeface="ＭＳ Ｐゴシック" pitchFamily="34" charset="-128"/>
            </a:endParaRPr>
          </a:p>
          <a:p>
            <a:endParaRPr lang="en-US" altLang="en-US" sz="2800" dirty="0">
              <a:ea typeface="ＭＳ Ｐゴシック" pitchFamily="34" charset="-128"/>
            </a:endParaRPr>
          </a:p>
        </p:txBody>
      </p:sp>
    </p:spTree>
    <p:extLst>
      <p:ext uri="{BB962C8B-B14F-4D97-AF65-F5344CB8AC3E}">
        <p14:creationId xmlns:p14="http://schemas.microsoft.com/office/powerpoint/2010/main" val="134826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3A27D-4D0A-6C4A-9437-14D0BF1CFA09}"/>
              </a:ext>
            </a:extLst>
          </p:cNvPr>
          <p:cNvSpPr>
            <a:spLocks noGrp="1"/>
          </p:cNvSpPr>
          <p:nvPr>
            <p:ph type="title"/>
          </p:nvPr>
        </p:nvSpPr>
        <p:spPr/>
        <p:txBody>
          <a:bodyPr/>
          <a:lstStyle/>
          <a:p>
            <a:r>
              <a:rPr lang="en-US" dirty="0"/>
              <a:t>Questions? Suggestions?</a:t>
            </a:r>
          </a:p>
        </p:txBody>
      </p:sp>
      <p:pic>
        <p:nvPicPr>
          <p:cNvPr id="3" name="Picture 2" descr="NewIllustration3.png">
            <a:extLst>
              <a:ext uri="{FF2B5EF4-FFF2-40B4-BE49-F238E27FC236}">
                <a16:creationId xmlns:a16="http://schemas.microsoft.com/office/drawing/2014/main" xmlns="" id="{87E20EA1-8D6D-D745-8781-B0FF0E36B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677" y="533978"/>
            <a:ext cx="4015409" cy="7503880"/>
          </a:xfrm>
          <a:prstGeom prst="rect">
            <a:avLst/>
          </a:prstGeom>
        </p:spPr>
      </p:pic>
    </p:spTree>
    <p:extLst>
      <p:ext uri="{BB962C8B-B14F-4D97-AF65-F5344CB8AC3E}">
        <p14:creationId xmlns:p14="http://schemas.microsoft.com/office/powerpoint/2010/main" val="271788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75057-FFB9-934C-8389-F9F6FE14F1CB}"/>
              </a:ext>
            </a:extLst>
          </p:cNvPr>
          <p:cNvSpPr>
            <a:spLocks noGrp="1"/>
          </p:cNvSpPr>
          <p:nvPr>
            <p:ph type="title"/>
          </p:nvPr>
        </p:nvSpPr>
        <p:spPr>
          <a:xfrm>
            <a:off x="685800" y="248479"/>
            <a:ext cx="8001000" cy="1005840"/>
          </a:xfrm>
        </p:spPr>
        <p:txBody>
          <a:bodyPr/>
          <a:lstStyle/>
          <a:p>
            <a:r>
              <a:rPr lang="en-US" dirty="0"/>
              <a:t>Overview of the day</a:t>
            </a:r>
          </a:p>
        </p:txBody>
      </p:sp>
      <p:sp>
        <p:nvSpPr>
          <p:cNvPr id="3" name="Content Placeholder 2">
            <a:extLst>
              <a:ext uri="{FF2B5EF4-FFF2-40B4-BE49-F238E27FC236}">
                <a16:creationId xmlns:a16="http://schemas.microsoft.com/office/drawing/2014/main" xmlns="" id="{0BBE386B-5599-104C-88AD-0B91F63C1C72}"/>
              </a:ext>
            </a:extLst>
          </p:cNvPr>
          <p:cNvSpPr>
            <a:spLocks noGrp="1"/>
          </p:cNvSpPr>
          <p:nvPr>
            <p:ph idx="1"/>
          </p:nvPr>
        </p:nvSpPr>
        <p:spPr>
          <a:xfrm>
            <a:off x="593035" y="1351324"/>
            <a:ext cx="8001000" cy="4525963"/>
          </a:xfrm>
        </p:spPr>
        <p:txBody>
          <a:bodyPr/>
          <a:lstStyle/>
          <a:p>
            <a:pPr marL="514350" indent="-514350">
              <a:buFont typeface="+mj-lt"/>
              <a:buAutoNum type="arabicPeriod"/>
            </a:pPr>
            <a:r>
              <a:rPr lang="en-US" dirty="0"/>
              <a:t>Welcome, introductions and opening remarks</a:t>
            </a:r>
          </a:p>
          <a:p>
            <a:pPr marL="514350" indent="-514350">
              <a:buFont typeface="+mj-lt"/>
              <a:buAutoNum type="arabicPeriod"/>
            </a:pPr>
            <a:r>
              <a:rPr lang="en-US" dirty="0"/>
              <a:t>Introduction to building an informatics-savvy health department</a:t>
            </a:r>
          </a:p>
          <a:p>
            <a:pPr marL="514350" indent="-514350">
              <a:buFont typeface="+mj-lt"/>
              <a:buAutoNum type="arabicPeriod"/>
            </a:pPr>
            <a:r>
              <a:rPr lang="en-US" dirty="0"/>
              <a:t>&lt;insert rest of the agenda&gt;</a:t>
            </a:r>
          </a:p>
        </p:txBody>
      </p:sp>
    </p:spTree>
    <p:extLst>
      <p:ext uri="{BB962C8B-B14F-4D97-AF65-F5344CB8AC3E}">
        <p14:creationId xmlns:p14="http://schemas.microsoft.com/office/powerpoint/2010/main" val="2373139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1850" y="953110"/>
            <a:ext cx="5960096" cy="3609464"/>
          </a:xfrm>
        </p:spPr>
        <p:txBody>
          <a:bodyPr>
            <a:normAutofit/>
          </a:bodyPr>
          <a:lstStyle/>
          <a:p>
            <a:pPr algn="ctr" eaLnBrk="1" hangingPunct="1">
              <a:lnSpc>
                <a:spcPct val="100000"/>
              </a:lnSpc>
              <a:spcBef>
                <a:spcPts val="0"/>
              </a:spcBef>
              <a:buFont typeface="Arial" charset="0"/>
              <a:buNone/>
            </a:pPr>
            <a:r>
              <a:rPr lang="en-US" altLang="en-US" sz="4000" i="1" dirty="0">
                <a:solidFill>
                  <a:schemeClr val="tx2"/>
                </a:solidFill>
                <a:latin typeface="Futura Light BT" charset="0"/>
                <a:ea typeface="ＭＳ Ｐゴシック" pitchFamily="34" charset="-128"/>
              </a:rPr>
              <a:t>What does it mean to be </a:t>
            </a:r>
            <a:r>
              <a:rPr lang="en-US" altLang="en-US" sz="4000" i="1" dirty="0" smtClean="0">
                <a:solidFill>
                  <a:schemeClr val="tx2"/>
                </a:solidFill>
                <a:latin typeface="Futura Light BT" charset="0"/>
                <a:ea typeface="ＭＳ Ｐゴシック" pitchFamily="34" charset="-128"/>
              </a:rPr>
              <a:t>“informatics-savvy</a:t>
            </a:r>
            <a:r>
              <a:rPr lang="en-US" altLang="en-US" sz="4000" i="1" dirty="0">
                <a:solidFill>
                  <a:schemeClr val="tx2"/>
                </a:solidFill>
                <a:latin typeface="Futura Light BT" charset="0"/>
                <a:ea typeface="ＭＳ Ｐゴシック" pitchFamily="34" charset="-128"/>
              </a:rPr>
              <a:t>?”</a:t>
            </a:r>
          </a:p>
        </p:txBody>
      </p:sp>
      <p:sp>
        <p:nvSpPr>
          <p:cNvPr id="7" name="TextBox 6">
            <a:extLst>
              <a:ext uri="{FF2B5EF4-FFF2-40B4-BE49-F238E27FC236}">
                <a16:creationId xmlns:a16="http://schemas.microsoft.com/office/drawing/2014/main" xmlns="" id="{DD9C5638-50DB-2A4B-8430-227ED4A16082}"/>
              </a:ext>
            </a:extLst>
          </p:cNvPr>
          <p:cNvSpPr txBox="1"/>
          <p:nvPr/>
        </p:nvSpPr>
        <p:spPr>
          <a:xfrm>
            <a:off x="4600280" y="4230466"/>
            <a:ext cx="4345757" cy="1323439"/>
          </a:xfrm>
          <a:prstGeom prst="rect">
            <a:avLst/>
          </a:prstGeom>
          <a:noFill/>
        </p:spPr>
        <p:txBody>
          <a:bodyPr wrap="square" rtlCol="0">
            <a:spAutoFit/>
          </a:bodyPr>
          <a:lstStyle/>
          <a:p>
            <a:r>
              <a:rPr lang="en-US" sz="4000" i="1" dirty="0">
                <a:solidFill>
                  <a:schemeClr val="tx2"/>
                </a:solidFill>
                <a:latin typeface="Futura Light BT" charset="0"/>
                <a:ea typeface="ＭＳ Ｐゴシック" pitchFamily="34" charset="-128"/>
              </a:rPr>
              <a:t>And what exactly </a:t>
            </a:r>
            <a:r>
              <a:rPr lang="en-US" sz="4000" dirty="0">
                <a:solidFill>
                  <a:schemeClr val="tx2"/>
                </a:solidFill>
                <a:latin typeface="Futura Light BT" charset="0"/>
                <a:ea typeface="ＭＳ Ｐゴシック" pitchFamily="34" charset="-128"/>
              </a:rPr>
              <a:t>is</a:t>
            </a:r>
            <a:r>
              <a:rPr lang="en-US" sz="4000" i="1" dirty="0">
                <a:solidFill>
                  <a:schemeClr val="tx2"/>
                </a:solidFill>
                <a:latin typeface="Futura Light BT" charset="0"/>
                <a:ea typeface="ＭＳ Ｐゴシック" pitchFamily="34" charset="-128"/>
              </a:rPr>
              <a:t> informatics?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25280-F29D-A94E-9A53-14C415DF3EC8}"/>
              </a:ext>
            </a:extLst>
          </p:cNvPr>
          <p:cNvSpPr>
            <a:spLocks noGrp="1"/>
          </p:cNvSpPr>
          <p:nvPr>
            <p:ph type="title"/>
          </p:nvPr>
        </p:nvSpPr>
        <p:spPr>
          <a:xfrm>
            <a:off x="685800" y="372091"/>
            <a:ext cx="8001000" cy="1005840"/>
          </a:xfrm>
        </p:spPr>
        <p:txBody>
          <a:bodyPr>
            <a:normAutofit/>
          </a:bodyPr>
          <a:lstStyle/>
          <a:p>
            <a:r>
              <a:rPr lang="en-US" sz="3600" b="0" dirty="0">
                <a:latin typeface="Futura Medium" panose="020B0602020204020303" pitchFamily="34" charset="-79"/>
                <a:cs typeface="Futura Medium" panose="020B0602020204020303" pitchFamily="34" charset="-79"/>
              </a:rPr>
              <a:t>An applied science and discipline</a:t>
            </a:r>
          </a:p>
        </p:txBody>
      </p:sp>
      <p:sp>
        <p:nvSpPr>
          <p:cNvPr id="9" name="TextBox 8">
            <a:extLst>
              <a:ext uri="{FF2B5EF4-FFF2-40B4-BE49-F238E27FC236}">
                <a16:creationId xmlns:a16="http://schemas.microsoft.com/office/drawing/2014/main" xmlns="" id="{5C7670C7-3049-444A-A7B8-524FFE16A9AA}"/>
              </a:ext>
            </a:extLst>
          </p:cNvPr>
          <p:cNvSpPr txBox="1"/>
          <p:nvPr/>
        </p:nvSpPr>
        <p:spPr>
          <a:xfrm>
            <a:off x="902618" y="1998482"/>
            <a:ext cx="7034374" cy="2062103"/>
          </a:xfrm>
          <a:prstGeom prst="rect">
            <a:avLst/>
          </a:prstGeom>
          <a:noFill/>
        </p:spPr>
        <p:txBody>
          <a:bodyPr wrap="square" rtlCol="0">
            <a:spAutoFit/>
          </a:bodyPr>
          <a:lstStyle/>
          <a:p>
            <a:pPr defTabSz="342900" fontAlgn="base">
              <a:spcBef>
                <a:spcPct val="0"/>
              </a:spcBef>
              <a:spcAft>
                <a:spcPct val="0"/>
              </a:spcAft>
            </a:pPr>
            <a:r>
              <a:rPr lang="en-US" sz="3200" i="1" dirty="0">
                <a:solidFill>
                  <a:prstClr val="black"/>
                </a:solidFill>
                <a:ea typeface="ＭＳ Ｐゴシック" pitchFamily="9" charset="-128"/>
              </a:rPr>
              <a:t>Public health informatics is the </a:t>
            </a:r>
            <a:r>
              <a:rPr lang="en-US" sz="3200" i="1" dirty="0">
                <a:solidFill>
                  <a:srgbClr val="0475C9"/>
                </a:solidFill>
                <a:ea typeface="ＭＳ Ｐゴシック" pitchFamily="9" charset="-128"/>
              </a:rPr>
              <a:t>science</a:t>
            </a:r>
            <a:r>
              <a:rPr lang="en-US" sz="3200" i="1" dirty="0">
                <a:solidFill>
                  <a:prstClr val="black"/>
                </a:solidFill>
                <a:ea typeface="ＭＳ Ｐゴシック" pitchFamily="9" charset="-128"/>
              </a:rPr>
              <a:t> that supports </a:t>
            </a:r>
            <a:r>
              <a:rPr lang="en-US" sz="3200" i="1" dirty="0">
                <a:solidFill>
                  <a:srgbClr val="0475C9"/>
                </a:solidFill>
                <a:ea typeface="ＭＳ Ｐゴシック" pitchFamily="9" charset="-128"/>
              </a:rPr>
              <a:t>effective use </a:t>
            </a:r>
            <a:r>
              <a:rPr lang="en-US" sz="3200" i="1" dirty="0">
                <a:solidFill>
                  <a:prstClr val="black"/>
                </a:solidFill>
                <a:ea typeface="ＭＳ Ｐゴシック" pitchFamily="9" charset="-128"/>
              </a:rPr>
              <a:t>of </a:t>
            </a:r>
            <a:r>
              <a:rPr lang="en-US" sz="3200" i="1" dirty="0">
                <a:solidFill>
                  <a:srgbClr val="0475C9"/>
                </a:solidFill>
                <a:ea typeface="ＭＳ Ｐゴシック" pitchFamily="9" charset="-128"/>
              </a:rPr>
              <a:t>information and information technology</a:t>
            </a:r>
            <a:r>
              <a:rPr lang="en-US" sz="3200" i="1" dirty="0">
                <a:solidFill>
                  <a:prstClr val="black"/>
                </a:solidFill>
                <a:ea typeface="ＭＳ Ｐゴシック" pitchFamily="9" charset="-128"/>
              </a:rPr>
              <a:t> to improve </a:t>
            </a:r>
            <a:r>
              <a:rPr lang="en-US" sz="3200" i="1" dirty="0">
                <a:solidFill>
                  <a:srgbClr val="0475C9"/>
                </a:solidFill>
                <a:ea typeface="ＭＳ Ｐゴシック" pitchFamily="9" charset="-128"/>
              </a:rPr>
              <a:t>population health outcomes</a:t>
            </a:r>
            <a:r>
              <a:rPr lang="en-US" sz="2400" i="1" dirty="0">
                <a:solidFill>
                  <a:prstClr val="black"/>
                </a:solidFill>
                <a:ea typeface="ＭＳ Ｐゴシック" pitchFamily="9" charset="-128"/>
              </a:rPr>
              <a:t>. </a:t>
            </a:r>
          </a:p>
        </p:txBody>
      </p:sp>
    </p:spTree>
    <p:extLst>
      <p:ext uri="{BB962C8B-B14F-4D97-AF65-F5344CB8AC3E}">
        <p14:creationId xmlns:p14="http://schemas.microsoft.com/office/powerpoint/2010/main" val="36719841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355862"/>
            <a:ext cx="8001000" cy="1005840"/>
          </a:xfrm>
        </p:spPr>
        <p:txBody>
          <a:bodyPr/>
          <a:lstStyle/>
          <a:p>
            <a:r>
              <a:rPr lang="en-US" altLang="en-US" sz="3600" b="0" dirty="0">
                <a:latin typeface="Futura Medium BT" charset="0"/>
                <a:ea typeface="ＭＳ Ｐゴシック" pitchFamily="34" charset="-128"/>
              </a:rPr>
              <a:t>Defining Informatics-Savvy</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35733725"/>
              </p:ext>
            </p:extLst>
          </p:nvPr>
        </p:nvGraphicFramePr>
        <p:xfrm>
          <a:off x="685800" y="1850571"/>
          <a:ext cx="8001000" cy="4623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4524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666946" y="346435"/>
            <a:ext cx="8001000" cy="1005840"/>
          </a:xfrm>
        </p:spPr>
        <p:txBody>
          <a:bodyPr>
            <a:normAutofit/>
          </a:bodyPr>
          <a:lstStyle/>
          <a:p>
            <a:r>
              <a:rPr lang="en-US" altLang="en-US" sz="3600" b="0" dirty="0">
                <a:latin typeface="Futura Medium BT" charset="0"/>
                <a:ea typeface="ＭＳ Ｐゴシック" pitchFamily="34" charset="-128"/>
              </a:rPr>
              <a:t>Defining Informatics-Savvy</a:t>
            </a:r>
          </a:p>
        </p:txBody>
      </p:sp>
      <p:graphicFrame>
        <p:nvGraphicFramePr>
          <p:cNvPr id="6" name="Diagram 5"/>
          <p:cNvGraphicFramePr/>
          <p:nvPr>
            <p:extLst>
              <p:ext uri="{D42A27DB-BD31-4B8C-83A1-F6EECF244321}">
                <p14:modId xmlns:p14="http://schemas.microsoft.com/office/powerpoint/2010/main" val="3143889870"/>
              </p:ext>
            </p:extLst>
          </p:nvPr>
        </p:nvGraphicFramePr>
        <p:xfrm>
          <a:off x="1171344" y="1825301"/>
          <a:ext cx="6828975" cy="4707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06973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2F3CF-E13C-364C-953F-0277D63FEFD3}"/>
              </a:ext>
            </a:extLst>
          </p:cNvPr>
          <p:cNvSpPr>
            <a:spLocks noGrp="1"/>
          </p:cNvSpPr>
          <p:nvPr>
            <p:ph type="title"/>
          </p:nvPr>
        </p:nvSpPr>
        <p:spPr>
          <a:xfrm>
            <a:off x="685800" y="374715"/>
            <a:ext cx="8001000" cy="1005840"/>
          </a:xfrm>
        </p:spPr>
        <p:txBody>
          <a:bodyPr/>
          <a:lstStyle/>
          <a:p>
            <a:r>
              <a:rPr lang="en-US" b="0" i="1" dirty="0">
                <a:latin typeface="Futura Medium" panose="020B0602020204020303" pitchFamily="34" charset="-79"/>
                <a:cs typeface="Futura Medium" panose="020B0602020204020303" pitchFamily="34" charset="-79"/>
              </a:rPr>
              <a:t>Why be informatics-savvy?</a:t>
            </a:r>
          </a:p>
        </p:txBody>
      </p:sp>
      <p:sp>
        <p:nvSpPr>
          <p:cNvPr id="3" name="Content Placeholder 2">
            <a:extLst>
              <a:ext uri="{FF2B5EF4-FFF2-40B4-BE49-F238E27FC236}">
                <a16:creationId xmlns:a16="http://schemas.microsoft.com/office/drawing/2014/main" xmlns="" id="{10D40861-16AD-E545-B5B5-19285977BE9A}"/>
              </a:ext>
            </a:extLst>
          </p:cNvPr>
          <p:cNvSpPr>
            <a:spLocks noGrp="1"/>
          </p:cNvSpPr>
          <p:nvPr>
            <p:ph idx="1"/>
          </p:nvPr>
        </p:nvSpPr>
        <p:spPr>
          <a:xfrm>
            <a:off x="462410" y="1610453"/>
            <a:ext cx="8224390" cy="4924459"/>
          </a:xfrm>
        </p:spPr>
        <p:txBody>
          <a:bodyPr>
            <a:normAutofit lnSpcReduction="10000"/>
          </a:bodyPr>
          <a:lstStyle/>
          <a:p>
            <a:pPr>
              <a:lnSpc>
                <a:spcPct val="100000"/>
              </a:lnSpc>
            </a:pPr>
            <a:r>
              <a:rPr lang="en-US" sz="2800" dirty="0"/>
              <a:t>Effective use of information and information technology increasingly seen as critical for health departments</a:t>
            </a:r>
          </a:p>
          <a:p>
            <a:pPr>
              <a:lnSpc>
                <a:spcPct val="100000"/>
              </a:lnSpc>
            </a:pPr>
            <a:r>
              <a:rPr lang="en-US" sz="2800" dirty="0"/>
              <a:t>Pressing external drivers </a:t>
            </a:r>
          </a:p>
          <a:p>
            <a:pPr lvl="1">
              <a:lnSpc>
                <a:spcPct val="100000"/>
              </a:lnSpc>
            </a:pPr>
            <a:r>
              <a:rPr lang="en-US" sz="2000" dirty="0"/>
              <a:t>Meaningful Use, population health initiatives, demand for more current information</a:t>
            </a:r>
          </a:p>
          <a:p>
            <a:pPr>
              <a:lnSpc>
                <a:spcPct val="100000"/>
              </a:lnSpc>
            </a:pPr>
            <a:r>
              <a:rPr lang="en-US" sz="2800" dirty="0"/>
              <a:t>Pressing internal factors</a:t>
            </a:r>
          </a:p>
          <a:p>
            <a:pPr lvl="1">
              <a:lnSpc>
                <a:spcPct val="100000"/>
              </a:lnSpc>
            </a:pPr>
            <a:r>
              <a:rPr lang="en-US" sz="2000" dirty="0"/>
              <a:t>Shrinking budgets and workforces, challenges getting information out of systems for decision making, aging information systems, health department accreditation, central IT absorbing IT staff (and informatics knowledge) </a:t>
            </a:r>
          </a:p>
          <a:p>
            <a:pPr>
              <a:lnSpc>
                <a:spcPct val="100000"/>
              </a:lnSpc>
            </a:pPr>
            <a:r>
              <a:rPr lang="en-US" sz="2600" dirty="0"/>
              <a:t>Informatics now seen as a core science within public health to help meet these demands</a:t>
            </a:r>
          </a:p>
          <a:p>
            <a:pPr lvl="1">
              <a:lnSpc>
                <a:spcPct val="100000"/>
              </a:lnSpc>
            </a:pPr>
            <a:endParaRPr lang="en-US" sz="2000" dirty="0"/>
          </a:p>
        </p:txBody>
      </p:sp>
    </p:spTree>
    <p:extLst>
      <p:ext uri="{BB962C8B-B14F-4D97-AF65-F5344CB8AC3E}">
        <p14:creationId xmlns:p14="http://schemas.microsoft.com/office/powerpoint/2010/main" val="13814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E1B9B227-5148-854E-A4AF-0CFF99BAC816}"/>
              </a:ext>
            </a:extLst>
          </p:cNvPr>
          <p:cNvSpPr>
            <a:spLocks noGrp="1"/>
          </p:cNvSpPr>
          <p:nvPr/>
        </p:nvSpPr>
        <p:spPr>
          <a:xfrm>
            <a:off x="3436620" y="1684020"/>
            <a:ext cx="4802505" cy="2390775"/>
          </a:xfrm>
          <a:prstGeom prst="rect">
            <a:avLst/>
          </a:prstGeom>
        </p:spPr>
        <p:txBody>
          <a:bodyPr vert="horz" lIns="91440" tIns="45720" rIns="91440" bIns="45720" rtlCol="0" anchor="b">
            <a:noAutofit/>
          </a:bodyPr>
          <a:lstStyle/>
          <a:p>
            <a:endParaRPr lang="en-US" dirty="0"/>
          </a:p>
        </p:txBody>
      </p:sp>
      <p:sp>
        <p:nvSpPr>
          <p:cNvPr id="7" name="Rectangle 10">
            <a:extLst>
              <a:ext uri="{FF2B5EF4-FFF2-40B4-BE49-F238E27FC236}">
                <a16:creationId xmlns:a16="http://schemas.microsoft.com/office/drawing/2014/main" xmlns="" id="{A47C2761-4D3C-174E-9283-A556F57AAD4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13">
            <a:extLst>
              <a:ext uri="{FF2B5EF4-FFF2-40B4-BE49-F238E27FC236}">
                <a16:creationId xmlns:a16="http://schemas.microsoft.com/office/drawing/2014/main" xmlns="" id="{50FF3C48-FFD5-594C-809E-995D810B0AB3}"/>
              </a:ext>
            </a:extLst>
          </p:cNvPr>
          <p:cNvSpPr>
            <a:spLocks noChangeArrowheads="1"/>
          </p:cNvSpPr>
          <p:nvPr/>
        </p:nvSpPr>
        <p:spPr bwMode="auto">
          <a:xfrm>
            <a:off x="-9144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5">
            <a:extLst>
              <a:ext uri="{FF2B5EF4-FFF2-40B4-BE49-F238E27FC236}">
                <a16:creationId xmlns:a16="http://schemas.microsoft.com/office/drawing/2014/main" xmlns="" id="{E103C633-D371-8947-ABC7-BE150B368F83}"/>
              </a:ext>
            </a:extLst>
          </p:cNvPr>
          <p:cNvSpPr>
            <a:spLocks noChangeArrowheads="1"/>
          </p:cNvSpPr>
          <p:nvPr/>
        </p:nvSpPr>
        <p:spPr bwMode="auto">
          <a:xfrm>
            <a:off x="0" y="3746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318" y="0"/>
            <a:ext cx="5299364" cy="6858000"/>
          </a:xfrm>
          <a:prstGeom prst="rect">
            <a:avLst/>
          </a:prstGeom>
          <a:ln w="12700">
            <a:solidFill>
              <a:schemeClr val="accent1"/>
            </a:solidFill>
          </a:ln>
        </p:spPr>
      </p:pic>
    </p:spTree>
    <p:extLst>
      <p:ext uri="{BB962C8B-B14F-4D97-AF65-F5344CB8AC3E}">
        <p14:creationId xmlns:p14="http://schemas.microsoft.com/office/powerpoint/2010/main" val="322012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48472"/>
            <a:ext cx="8001000" cy="1005840"/>
          </a:xfrm>
        </p:spPr>
        <p:txBody>
          <a:bodyPr/>
          <a:lstStyle/>
          <a:p>
            <a:r>
              <a:rPr lang="en-US" altLang="en-US" sz="3600" b="0" dirty="0">
                <a:latin typeface="Futura Medium BT" charset="0"/>
                <a:ea typeface="ＭＳ Ｐゴシック" pitchFamily="34" charset="-128"/>
              </a:rPr>
              <a:t>CMM Response Categories</a:t>
            </a:r>
          </a:p>
        </p:txBody>
      </p:sp>
      <p:graphicFrame>
        <p:nvGraphicFramePr>
          <p:cNvPr id="5" name="Table 4"/>
          <p:cNvGraphicFramePr>
            <a:graphicFrameLocks noGrp="1"/>
          </p:cNvGraphicFramePr>
          <p:nvPr>
            <p:extLst>
              <p:ext uri="{D42A27DB-BD31-4B8C-83A1-F6EECF244321}">
                <p14:modId xmlns:p14="http://schemas.microsoft.com/office/powerpoint/2010/main" val="4237907916"/>
              </p:ext>
            </p:extLst>
          </p:nvPr>
        </p:nvGraphicFramePr>
        <p:xfrm>
          <a:off x="833148" y="1371128"/>
          <a:ext cx="7028807" cy="5105084"/>
        </p:xfrm>
        <a:graphic>
          <a:graphicData uri="http://schemas.openxmlformats.org/drawingml/2006/table">
            <a:tbl>
              <a:tblPr/>
              <a:tblGrid>
                <a:gridCol w="1842214">
                  <a:extLst>
                    <a:ext uri="{9D8B030D-6E8A-4147-A177-3AD203B41FA5}">
                      <a16:colId xmlns:a16="http://schemas.microsoft.com/office/drawing/2014/main" xmlns="" val="20000"/>
                    </a:ext>
                  </a:extLst>
                </a:gridCol>
                <a:gridCol w="5186593">
                  <a:extLst>
                    <a:ext uri="{9D8B030D-6E8A-4147-A177-3AD203B41FA5}">
                      <a16:colId xmlns:a16="http://schemas.microsoft.com/office/drawing/2014/main" xmlns="" val="20001"/>
                    </a:ext>
                  </a:extLst>
                </a:gridCol>
              </a:tblGrid>
              <a:tr h="423076">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000" b="1" i="1" u="none" strike="noStrike" cap="none" normalizeH="0" baseline="30000" dirty="0">
                          <a:ln>
                            <a:noFill/>
                          </a:ln>
                          <a:solidFill>
                            <a:srgbClr val="FFFFFF"/>
                          </a:solidFill>
                          <a:effectLst/>
                          <a:latin typeface="Calibri" pitchFamily="34" charset="0"/>
                          <a:ea typeface="ＭＳ Ｐゴシック" pitchFamily="34" charset="-128"/>
                        </a:rPr>
                        <a:t>CMM Level Name</a:t>
                      </a:r>
                      <a:endParaRPr kumimoji="0" lang="en-US" altLang="en-US" sz="2000" b="1" i="0" u="none" strike="noStrike" cap="none" normalizeH="0" baseline="30000" dirty="0">
                        <a:ln>
                          <a:noFill/>
                        </a:ln>
                        <a:solidFill>
                          <a:srgbClr val="FFFFFF"/>
                        </a:solidFill>
                        <a:effectLst/>
                        <a:latin typeface="Calibri" pitchFamily="34" charset="0"/>
                        <a:ea typeface="ＭＳ Ｐゴシック" pitchFamily="34" charset="-128"/>
                      </a:endParaRP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5C9"/>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000" b="1" i="1" u="none" strike="noStrike" cap="none" normalizeH="0" baseline="30000" dirty="0">
                          <a:ln>
                            <a:noFill/>
                          </a:ln>
                          <a:solidFill>
                            <a:srgbClr val="FFFFFF"/>
                          </a:solidFill>
                          <a:effectLst/>
                          <a:latin typeface="Calibri" pitchFamily="34" charset="0"/>
                          <a:ea typeface="ＭＳ Ｐゴシック" pitchFamily="34" charset="-128"/>
                        </a:rPr>
                        <a:t>General Description</a:t>
                      </a:r>
                      <a:endParaRPr kumimoji="0" lang="en-US" altLang="en-US" sz="2000" b="1" i="0" u="none" strike="noStrike" cap="none" normalizeH="0" baseline="30000" dirty="0">
                        <a:ln>
                          <a:noFill/>
                        </a:ln>
                        <a:solidFill>
                          <a:srgbClr val="FFFFFF"/>
                        </a:solidFill>
                        <a:effectLst/>
                        <a:latin typeface="Calibri" pitchFamily="34" charset="0"/>
                        <a:ea typeface="ＭＳ Ｐゴシック" pitchFamily="34" charset="-128"/>
                      </a:endParaRP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5C9"/>
                    </a:solidFill>
                  </a:tcPr>
                </a:tc>
                <a:extLst>
                  <a:ext uri="{0D108BD9-81ED-4DB2-BD59-A6C34878D82A}">
                    <a16:rowId xmlns:a16="http://schemas.microsoft.com/office/drawing/2014/main" xmlns="" val="10000"/>
                  </a:ext>
                </a:extLst>
              </a:tr>
              <a:tr h="76459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rPr>
                        <a:t>0 - Absent</a:t>
                      </a: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rPr>
                        <a:t>No capability is evident; </a:t>
                      </a:r>
                      <a:r>
                        <a:rPr kumimoji="0" lang="ja-JP" altLang="en-US" sz="2400" b="0" i="0" u="none" strike="noStrike" cap="none" normalizeH="0" baseline="30000">
                          <a:ln>
                            <a:noFill/>
                          </a:ln>
                          <a:solidFill>
                            <a:srgbClr val="000000"/>
                          </a:solidFill>
                          <a:effectLst/>
                          <a:latin typeface="Calibri" pitchFamily="34" charset="0"/>
                          <a:ea typeface="ＭＳ Ｐゴシック" pitchFamily="34" charset="-128"/>
                        </a:rPr>
                        <a:t>“</a:t>
                      </a:r>
                      <a:r>
                        <a:rPr kumimoji="0" lang="en-US" altLang="ja-JP" sz="2400" b="0" i="0" u="none" strike="noStrike" cap="none" normalizeH="0" baseline="30000" dirty="0">
                          <a:ln>
                            <a:noFill/>
                          </a:ln>
                          <a:solidFill>
                            <a:srgbClr val="000000"/>
                          </a:solidFill>
                          <a:effectLst/>
                          <a:latin typeface="Calibri" pitchFamily="34" charset="0"/>
                          <a:ea typeface="ＭＳ Ｐゴシック" pitchFamily="34" charset="-128"/>
                        </a:rPr>
                        <a:t>starting from scratch.</a:t>
                      </a:r>
                      <a:r>
                        <a:rPr kumimoji="0" lang="ja-JP" altLang="en-US" sz="2400" b="0" i="0" u="none" strike="noStrike" cap="none" normalizeH="0" baseline="30000">
                          <a:ln>
                            <a:noFill/>
                          </a:ln>
                          <a:solidFill>
                            <a:srgbClr val="000000"/>
                          </a:solidFill>
                          <a:effectLst/>
                          <a:latin typeface="Calibri" pitchFamily="34" charset="0"/>
                          <a:ea typeface="ＭＳ Ｐゴシック" pitchFamily="34" charset="-128"/>
                        </a:rPr>
                        <a:t>”</a:t>
                      </a:r>
                      <a:endPar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endParaRP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xmlns="" val="10001"/>
                  </a:ext>
                </a:extLst>
              </a:tr>
              <a:tr h="76459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rPr>
                        <a:t>1 - Initial</a:t>
                      </a: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rPr>
                        <a:t>No organized, systematic efforts to build informatics capacity, only ad hoc efforts and isolated, individual heroics.</a:t>
                      </a: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xmlns="" val="10002"/>
                  </a:ext>
                </a:extLst>
              </a:tr>
              <a:tr h="76459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rPr>
                        <a:t>2 - Managed</a:t>
                      </a: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rPr>
                        <a:t>Some organized efforts begun or completed, but not systematically documented or institutionalized.</a:t>
                      </a: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xmlns="" val="10003"/>
                  </a:ext>
                </a:extLst>
              </a:tr>
              <a:tr h="76459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rPr>
                        <a:t>3 - Defined</a:t>
                      </a: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rPr>
                        <a:t>Systematic, ongoing efforts underway, but no overall method to measure progress or to ensure coordination.</a:t>
                      </a: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xmlns="" val="10004"/>
                  </a:ext>
                </a:extLst>
              </a:tr>
              <a:tr h="76459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rPr>
                        <a:t>4 - Measured</a:t>
                      </a: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rPr>
                        <a:t>Systematic, ongoing efforts underway to measure progress and ensure coordination.</a:t>
                      </a: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xmlns="" val="10005"/>
                  </a:ext>
                </a:extLst>
              </a:tr>
              <a:tr h="859038">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300"/>
                        </a:spcBef>
                        <a:spcAft>
                          <a:spcPct val="0"/>
                        </a:spcAft>
                        <a:buClrTx/>
                        <a:buSzTx/>
                        <a:buFontTx/>
                        <a:buNone/>
                        <a:tabLst/>
                      </a:pPr>
                      <a:endPar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rPr>
                        <a:t>5 - Optimized</a:t>
                      </a: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ts val="0"/>
                        </a:spcBef>
                        <a:spcAft>
                          <a:spcPct val="0"/>
                        </a:spcAft>
                        <a:buClrTx/>
                        <a:buSzTx/>
                        <a:buFontTx/>
                        <a:buNone/>
                        <a:tabLst/>
                      </a:pPr>
                      <a:r>
                        <a:rPr kumimoji="0" lang="en-US" altLang="en-US" sz="2400" b="0" i="0" u="none" strike="noStrike" cap="none" normalizeH="0" baseline="30000" dirty="0">
                          <a:ln>
                            <a:noFill/>
                          </a:ln>
                          <a:solidFill>
                            <a:srgbClr val="000000"/>
                          </a:solidFill>
                          <a:effectLst/>
                          <a:latin typeface="Calibri" pitchFamily="34" charset="0"/>
                          <a:ea typeface="ＭＳ Ｐゴシック" pitchFamily="34" charset="-128"/>
                        </a:rPr>
                        <a:t>Systematic, ongoing efforts underway with quality improvement activities to align results with guiding vision, strategies and performance metrics.</a:t>
                      </a:r>
                      <a:endParaRPr kumimoji="0" lang="en-US" altLang="en-US" sz="2400" b="0" i="0" u="none" strike="noStrike" cap="none" normalizeH="0" baseline="0" dirty="0">
                        <a:ln>
                          <a:noFill/>
                        </a:ln>
                        <a:solidFill>
                          <a:srgbClr val="000000"/>
                        </a:solidFill>
                        <a:effectLst/>
                        <a:latin typeface="Calibri" pitchFamily="34" charset="0"/>
                        <a:ea typeface="ＭＳ Ｐゴシック" pitchFamily="34" charset="-128"/>
                      </a:endParaRPr>
                    </a:p>
                  </a:txBody>
                  <a:tcPr marL="91448" marR="91448"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285738251"/>
      </p:ext>
    </p:extLst>
  </p:cSld>
  <p:clrMapOvr>
    <a:masterClrMapping/>
  </p:clrMapOvr>
</p:sld>
</file>

<file path=ppt/theme/theme1.xml><?xml version="1.0" encoding="utf-8"?>
<a:theme xmlns:a="http://schemas.openxmlformats.org/drawingml/2006/main" name="Interior Slides">
  <a:themeElements>
    <a:clrScheme name="Custom 1">
      <a:dk1>
        <a:sysClr val="windowText" lastClr="000000"/>
      </a:dk1>
      <a:lt1>
        <a:sysClr val="window" lastClr="FFFFFF"/>
      </a:lt1>
      <a:dk2>
        <a:srgbClr val="005FBD"/>
      </a:dk2>
      <a:lt2>
        <a:srgbClr val="D9C796"/>
      </a:lt2>
      <a:accent1>
        <a:srgbClr val="008666"/>
      </a:accent1>
      <a:accent2>
        <a:srgbClr val="66B31B"/>
      </a:accent2>
      <a:accent3>
        <a:srgbClr val="00536D"/>
      </a:accent3>
      <a:accent4>
        <a:srgbClr val="4AAAA4"/>
      </a:accent4>
      <a:accent5>
        <a:srgbClr val="95B0A2"/>
      </a:accent5>
      <a:accent6>
        <a:srgbClr val="C9D4E0"/>
      </a:accent6>
      <a:hlink>
        <a:srgbClr val="005FBD"/>
      </a:hlink>
      <a:folHlink>
        <a:srgbClr val="0053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a:themeElements>
    <a:clrScheme name="PHII Theme">
      <a:dk1>
        <a:sysClr val="windowText" lastClr="000000"/>
      </a:dk1>
      <a:lt1>
        <a:sysClr val="window" lastClr="FFFFFF"/>
      </a:lt1>
      <a:dk2>
        <a:srgbClr val="0075C9"/>
      </a:dk2>
      <a:lt2>
        <a:srgbClr val="C6C4D2"/>
      </a:lt2>
      <a:accent1>
        <a:srgbClr val="21145F"/>
      </a:accent1>
      <a:accent2>
        <a:srgbClr val="AF96DB"/>
      </a:accent2>
      <a:accent3>
        <a:srgbClr val="003775"/>
      </a:accent3>
      <a:accent4>
        <a:srgbClr val="00ADD8"/>
      </a:accent4>
      <a:accent5>
        <a:srgbClr val="D3DDE6"/>
      </a:accent5>
      <a:accent6>
        <a:srgbClr val="004A88"/>
      </a:accent6>
      <a:hlink>
        <a:srgbClr val="005FBD"/>
      </a:hlink>
      <a:folHlink>
        <a:srgbClr val="190B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ransition Slide PHII Blue">
  <a:themeElements>
    <a:clrScheme name="PHII custom 1">
      <a:dk1>
        <a:sysClr val="windowText" lastClr="000000"/>
      </a:dk1>
      <a:lt1>
        <a:sysClr val="window" lastClr="FFFFFF"/>
      </a:lt1>
      <a:dk2>
        <a:srgbClr val="0075C9"/>
      </a:dk2>
      <a:lt2>
        <a:srgbClr val="C6C4D2"/>
      </a:lt2>
      <a:accent1>
        <a:srgbClr val="0075C9"/>
      </a:accent1>
      <a:accent2>
        <a:srgbClr val="21145F"/>
      </a:accent2>
      <a:accent3>
        <a:srgbClr val="AF96DB"/>
      </a:accent3>
      <a:accent4>
        <a:srgbClr val="C6C4D2"/>
      </a:accent4>
      <a:accent5>
        <a:srgbClr val="FFFFFF"/>
      </a:accent5>
      <a:accent6>
        <a:srgbClr val="FFFFFF"/>
      </a:accent6>
      <a:hlink>
        <a:srgbClr val="0075C9"/>
      </a:hlink>
      <a:folHlink>
        <a:srgbClr val="0075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ransition Slide Dark Blue">
  <a:themeElements>
    <a:clrScheme name="PHII custom 1">
      <a:dk1>
        <a:sysClr val="windowText" lastClr="000000"/>
      </a:dk1>
      <a:lt1>
        <a:sysClr val="window" lastClr="FFFFFF"/>
      </a:lt1>
      <a:dk2>
        <a:srgbClr val="0075C9"/>
      </a:dk2>
      <a:lt2>
        <a:srgbClr val="C6C4D2"/>
      </a:lt2>
      <a:accent1>
        <a:srgbClr val="0075C9"/>
      </a:accent1>
      <a:accent2>
        <a:srgbClr val="21145F"/>
      </a:accent2>
      <a:accent3>
        <a:srgbClr val="AF96DB"/>
      </a:accent3>
      <a:accent4>
        <a:srgbClr val="C6C4D2"/>
      </a:accent4>
      <a:accent5>
        <a:srgbClr val="FFFFFF"/>
      </a:accent5>
      <a:accent6>
        <a:srgbClr val="FFFFFF"/>
      </a:accent6>
      <a:hlink>
        <a:srgbClr val="0075C9"/>
      </a:hlink>
      <a:folHlink>
        <a:srgbClr val="0075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ransition Slide Medium Blue">
  <a:themeElements>
    <a:clrScheme name="PHII Custom">
      <a:dk1>
        <a:sysClr val="windowText" lastClr="000000"/>
      </a:dk1>
      <a:lt1>
        <a:sysClr val="window" lastClr="FFFFFF"/>
      </a:lt1>
      <a:dk2>
        <a:srgbClr val="005FBD"/>
      </a:dk2>
      <a:lt2>
        <a:srgbClr val="BAB6C8"/>
      </a:lt2>
      <a:accent1>
        <a:srgbClr val="190B4C"/>
      </a:accent1>
      <a:accent2>
        <a:srgbClr val="9E80D3"/>
      </a:accent2>
      <a:accent3>
        <a:srgbClr val="003775"/>
      </a:accent3>
      <a:accent4>
        <a:srgbClr val="009DCF"/>
      </a:accent4>
      <a:accent5>
        <a:srgbClr val="C9D4E0"/>
      </a:accent5>
      <a:accent6>
        <a:srgbClr val="008666"/>
      </a:accent6>
      <a:hlink>
        <a:srgbClr val="005FBD"/>
      </a:hlink>
      <a:folHlink>
        <a:srgbClr val="190B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2924</TotalTime>
  <Words>1399</Words>
  <Application>Microsoft Macintosh PowerPoint</Application>
  <PresentationFormat>On-screen Show (4:3)</PresentationFormat>
  <Paragraphs>127</Paragraphs>
  <Slides>11</Slides>
  <Notes>11</Notes>
  <HiddenSlides>0</HiddenSlides>
  <MMClips>0</MMClips>
  <ScaleCrop>false</ScaleCrop>
  <HeadingPairs>
    <vt:vector size="4" baseType="variant">
      <vt:variant>
        <vt:lpstr>Theme</vt:lpstr>
      </vt:variant>
      <vt:variant>
        <vt:i4>5</vt:i4>
      </vt:variant>
      <vt:variant>
        <vt:lpstr>Slide Titles</vt:lpstr>
      </vt:variant>
      <vt:variant>
        <vt:i4>11</vt:i4>
      </vt:variant>
    </vt:vector>
  </HeadingPairs>
  <TitlesOfParts>
    <vt:vector size="16" baseType="lpstr">
      <vt:lpstr>Interior Slides</vt:lpstr>
      <vt:lpstr>Title Slide</vt:lpstr>
      <vt:lpstr>Transition Slide PHII Blue</vt:lpstr>
      <vt:lpstr>Transition Slide Dark Blue</vt:lpstr>
      <vt:lpstr>Transition Slide Medium Blue</vt:lpstr>
      <vt:lpstr>Building an Informatics-Savvy Health Department</vt:lpstr>
      <vt:lpstr>Overview of the day</vt:lpstr>
      <vt:lpstr>PowerPoint Presentation</vt:lpstr>
      <vt:lpstr>An applied science and discipline</vt:lpstr>
      <vt:lpstr>Defining Informatics-Savvy</vt:lpstr>
      <vt:lpstr>Defining Informatics-Savvy</vt:lpstr>
      <vt:lpstr>Why be informatics-savvy?</vt:lpstr>
      <vt:lpstr>PowerPoint Presentation</vt:lpstr>
      <vt:lpstr>CMM Response Categories</vt:lpstr>
      <vt:lpstr>Lessons from other health departments</vt:lpstr>
      <vt:lpstr>Questions? Suggestions?</vt:lpstr>
    </vt:vector>
  </TitlesOfParts>
  <Manager/>
  <Company>PHII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Informatics-savvy Health Department</dc:title>
  <dc:subject/>
  <dc:creator>Bill Brand</dc:creator>
  <cp:keywords/>
  <dc:description/>
  <cp:lastModifiedBy>Jeffery Smith</cp:lastModifiedBy>
  <cp:revision>58</cp:revision>
  <dcterms:created xsi:type="dcterms:W3CDTF">2014-04-11T12:29:26Z</dcterms:created>
  <dcterms:modified xsi:type="dcterms:W3CDTF">2021-07-09T18:12:47Z</dcterms:modified>
  <cp:category/>
</cp:coreProperties>
</file>