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579"/>
    <a:srgbClr val="76BD22"/>
    <a:srgbClr val="E1D1A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501" autoAdjust="0"/>
  </p:normalViewPr>
  <p:slideViewPr>
    <p:cSldViewPr snapToGrid="0" snapToObjects="1">
      <p:cViewPr varScale="1">
        <p:scale>
          <a:sx n="76" d="100"/>
          <a:sy n="76" d="100"/>
        </p:scale>
        <p:origin x="-2650" y="-7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8" d="100"/>
          <a:sy n="88" d="100"/>
        </p:scale>
        <p:origin x="-3806" y="311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D3BD9C-C3D5-4FD3-9455-32AD1649C10C}"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56B5DA66-2E75-496F-B1C7-514EF7EA2727}">
      <dgm:prSet phldrT="[Text]"/>
      <dgm:spPr>
        <a:solidFill>
          <a:srgbClr val="E1D1A7"/>
        </a:solidFill>
        <a:ln>
          <a:solidFill>
            <a:srgbClr val="009579"/>
          </a:solidFill>
        </a:ln>
      </dgm:spPr>
      <dgm:t>
        <a:bodyPr/>
        <a:lstStyle/>
        <a:p>
          <a:r>
            <a:rPr lang="en-US" dirty="0" smtClean="0"/>
            <a:t>v. 2.x  Previous versions</a:t>
          </a:r>
          <a:endParaRPr lang="en-US" dirty="0"/>
        </a:p>
      </dgm:t>
    </dgm:pt>
    <dgm:pt modelId="{85DA0A92-0769-4104-BB46-8A22CC56E7AF}" type="parTrans" cxnId="{6E089D0E-9DD4-4CA8-B5BD-BA85BCAD7DA7}">
      <dgm:prSet/>
      <dgm:spPr/>
      <dgm:t>
        <a:bodyPr/>
        <a:lstStyle/>
        <a:p>
          <a:endParaRPr lang="en-US"/>
        </a:p>
      </dgm:t>
    </dgm:pt>
    <dgm:pt modelId="{2F789398-BC53-4FB4-A4D2-A902110589DA}" type="sibTrans" cxnId="{6E089D0E-9DD4-4CA8-B5BD-BA85BCAD7DA7}">
      <dgm:prSet/>
      <dgm:spPr/>
      <dgm:t>
        <a:bodyPr/>
        <a:lstStyle/>
        <a:p>
          <a:endParaRPr lang="en-US"/>
        </a:p>
      </dgm:t>
    </dgm:pt>
    <dgm:pt modelId="{8BACB869-FC7C-40EA-9964-17E47A802DB4}">
      <dgm:prSet phldrT="[Text]"/>
      <dgm:spPr>
        <a:solidFill>
          <a:srgbClr val="E1D1A7">
            <a:alpha val="89804"/>
          </a:srgbClr>
        </a:solidFill>
        <a:ln>
          <a:solidFill>
            <a:srgbClr val="009579"/>
          </a:solidFill>
        </a:ln>
      </dgm:spPr>
      <dgm:t>
        <a:bodyPr/>
        <a:lstStyle/>
        <a:p>
          <a:r>
            <a:rPr lang="en-US" dirty="0" smtClean="0"/>
            <a:t>v. 2.8 </a:t>
          </a:r>
          <a:br>
            <a:rPr lang="en-US" dirty="0" smtClean="0"/>
          </a:br>
          <a:r>
            <a:rPr lang="en-US" dirty="0" smtClean="0"/>
            <a:t>Publish soon</a:t>
          </a:r>
          <a:endParaRPr lang="en-US" dirty="0"/>
        </a:p>
      </dgm:t>
    </dgm:pt>
    <dgm:pt modelId="{1D7ED146-BCF4-4A7A-BCC7-71BC4F555092}" type="parTrans" cxnId="{4DAF848B-6A6D-4319-9891-062436158B97}">
      <dgm:prSet/>
      <dgm:spPr/>
      <dgm:t>
        <a:bodyPr/>
        <a:lstStyle/>
        <a:p>
          <a:endParaRPr lang="en-US"/>
        </a:p>
      </dgm:t>
    </dgm:pt>
    <dgm:pt modelId="{8FE48133-899E-47E2-81CB-F47B2C9C027D}" type="sibTrans" cxnId="{4DAF848B-6A6D-4319-9891-062436158B97}">
      <dgm:prSet/>
      <dgm:spPr/>
      <dgm:t>
        <a:bodyPr/>
        <a:lstStyle/>
        <a:p>
          <a:endParaRPr lang="en-US"/>
        </a:p>
      </dgm:t>
    </dgm:pt>
    <dgm:pt modelId="{A8362636-840E-48AE-B874-8BD8D695B895}">
      <dgm:prSet phldrT="[Text]"/>
      <dgm:spPr>
        <a:solidFill>
          <a:srgbClr val="E1D1A7">
            <a:alpha val="89804"/>
          </a:srgbClr>
        </a:solidFill>
        <a:ln>
          <a:solidFill>
            <a:srgbClr val="009579"/>
          </a:solidFill>
        </a:ln>
      </dgm:spPr>
      <dgm:t>
        <a:bodyPr/>
        <a:lstStyle/>
        <a:p>
          <a:r>
            <a:rPr lang="en-US" dirty="0" smtClean="0"/>
            <a:t>v. 2.7 Normative</a:t>
          </a:r>
          <a:endParaRPr lang="en-US" dirty="0"/>
        </a:p>
      </dgm:t>
    </dgm:pt>
    <dgm:pt modelId="{55E51869-2D2B-48CD-ACD7-759B4D0A23A7}" type="parTrans" cxnId="{FE1B1FFA-2CA0-4D78-9844-F333336CBEA4}">
      <dgm:prSet/>
      <dgm:spPr/>
      <dgm:t>
        <a:bodyPr/>
        <a:lstStyle/>
        <a:p>
          <a:endParaRPr lang="en-US"/>
        </a:p>
      </dgm:t>
    </dgm:pt>
    <dgm:pt modelId="{155A83B3-7FB4-430A-BE02-443BDF743EAF}" type="sibTrans" cxnId="{FE1B1FFA-2CA0-4D78-9844-F333336CBEA4}">
      <dgm:prSet/>
      <dgm:spPr/>
      <dgm:t>
        <a:bodyPr/>
        <a:lstStyle/>
        <a:p>
          <a:endParaRPr lang="en-US"/>
        </a:p>
      </dgm:t>
    </dgm:pt>
    <dgm:pt modelId="{26C498F0-E4DA-423A-9077-6E8B085A4623}" type="pres">
      <dgm:prSet presAssocID="{46D3BD9C-C3D5-4FD3-9455-32AD1649C10C}" presName="Name0" presStyleCnt="0">
        <dgm:presLayoutVars>
          <dgm:chMax val="11"/>
          <dgm:chPref val="11"/>
          <dgm:dir/>
          <dgm:resizeHandles/>
        </dgm:presLayoutVars>
      </dgm:prSet>
      <dgm:spPr/>
      <dgm:t>
        <a:bodyPr/>
        <a:lstStyle/>
        <a:p>
          <a:endParaRPr lang="en-US"/>
        </a:p>
      </dgm:t>
    </dgm:pt>
    <dgm:pt modelId="{87EDAC02-BF0E-477F-BE06-5FDAD14EE673}" type="pres">
      <dgm:prSet presAssocID="{8BACB869-FC7C-40EA-9964-17E47A802DB4}" presName="Accent3" presStyleCnt="0"/>
      <dgm:spPr/>
    </dgm:pt>
    <dgm:pt modelId="{C2ED19EB-D333-4F8F-9398-1B61DBDD8A6E}" type="pres">
      <dgm:prSet presAssocID="{8BACB869-FC7C-40EA-9964-17E47A802DB4}" presName="Accent" presStyleLbl="node1" presStyleIdx="0" presStyleCnt="3" custLinFactNeighborX="4902" custLinFactNeighborY="-1224"/>
      <dgm:spPr>
        <a:solidFill>
          <a:srgbClr val="009579"/>
        </a:solidFill>
        <a:ln>
          <a:solidFill>
            <a:srgbClr val="009579"/>
          </a:solidFill>
        </a:ln>
      </dgm:spPr>
      <dgm:t>
        <a:bodyPr/>
        <a:lstStyle/>
        <a:p>
          <a:endParaRPr lang="en-US"/>
        </a:p>
      </dgm:t>
    </dgm:pt>
    <dgm:pt modelId="{EDBB1C27-3A62-48C7-B5CF-0BC9F9298967}" type="pres">
      <dgm:prSet presAssocID="{8BACB869-FC7C-40EA-9964-17E47A802DB4}" presName="ParentBackground3" presStyleCnt="0"/>
      <dgm:spPr/>
    </dgm:pt>
    <dgm:pt modelId="{48767A37-3B47-4CA1-9A42-B9911CCDFBF0}" type="pres">
      <dgm:prSet presAssocID="{8BACB869-FC7C-40EA-9964-17E47A802DB4}" presName="ParentBackground" presStyleLbl="fgAcc1" presStyleIdx="0" presStyleCnt="3" custLinFactNeighborX="5253" custLinFactNeighborY="-780"/>
      <dgm:spPr/>
      <dgm:t>
        <a:bodyPr/>
        <a:lstStyle/>
        <a:p>
          <a:endParaRPr lang="en-US"/>
        </a:p>
      </dgm:t>
    </dgm:pt>
    <dgm:pt modelId="{E0D847C6-55E9-44A5-9789-D24B85DFFA55}" type="pres">
      <dgm:prSet presAssocID="{8BACB869-FC7C-40EA-9964-17E47A802DB4}" presName="Parent3" presStyleLbl="revTx" presStyleIdx="0" presStyleCnt="0">
        <dgm:presLayoutVars>
          <dgm:chMax val="1"/>
          <dgm:chPref val="1"/>
          <dgm:bulletEnabled val="1"/>
        </dgm:presLayoutVars>
      </dgm:prSet>
      <dgm:spPr/>
      <dgm:t>
        <a:bodyPr/>
        <a:lstStyle/>
        <a:p>
          <a:endParaRPr lang="en-US"/>
        </a:p>
      </dgm:t>
    </dgm:pt>
    <dgm:pt modelId="{33439942-AE3C-4DB6-AB40-DE142E3D812A}" type="pres">
      <dgm:prSet presAssocID="{A8362636-840E-48AE-B874-8BD8D695B895}" presName="Accent2" presStyleCnt="0"/>
      <dgm:spPr/>
    </dgm:pt>
    <dgm:pt modelId="{7970D6A0-D0F2-4303-B05F-55C1B7CC434B}" type="pres">
      <dgm:prSet presAssocID="{A8362636-840E-48AE-B874-8BD8D695B895}" presName="Accent" presStyleLbl="node1" presStyleIdx="1" presStyleCnt="3"/>
      <dgm:spPr>
        <a:solidFill>
          <a:srgbClr val="009579"/>
        </a:solidFill>
        <a:ln>
          <a:solidFill>
            <a:srgbClr val="009579"/>
          </a:solidFill>
        </a:ln>
      </dgm:spPr>
      <dgm:t>
        <a:bodyPr/>
        <a:lstStyle/>
        <a:p>
          <a:endParaRPr lang="en-US"/>
        </a:p>
      </dgm:t>
    </dgm:pt>
    <dgm:pt modelId="{C0A2286B-C863-424A-A970-C47CDFAD0B23}" type="pres">
      <dgm:prSet presAssocID="{A8362636-840E-48AE-B874-8BD8D695B895}" presName="ParentBackground2" presStyleCnt="0"/>
      <dgm:spPr/>
    </dgm:pt>
    <dgm:pt modelId="{F97A4C1F-6D8B-48B3-9E0C-3054A54A4EAF}" type="pres">
      <dgm:prSet presAssocID="{A8362636-840E-48AE-B874-8BD8D695B895}" presName="ParentBackground" presStyleLbl="fgAcc1" presStyleIdx="1" presStyleCnt="3"/>
      <dgm:spPr/>
      <dgm:t>
        <a:bodyPr/>
        <a:lstStyle/>
        <a:p>
          <a:endParaRPr lang="en-US"/>
        </a:p>
      </dgm:t>
    </dgm:pt>
    <dgm:pt modelId="{8E528EC6-CB75-4403-8D9D-DDC58CDF45C0}" type="pres">
      <dgm:prSet presAssocID="{A8362636-840E-48AE-B874-8BD8D695B895}" presName="Parent2" presStyleLbl="revTx" presStyleIdx="0" presStyleCnt="0">
        <dgm:presLayoutVars>
          <dgm:chMax val="1"/>
          <dgm:chPref val="1"/>
          <dgm:bulletEnabled val="1"/>
        </dgm:presLayoutVars>
      </dgm:prSet>
      <dgm:spPr/>
      <dgm:t>
        <a:bodyPr/>
        <a:lstStyle/>
        <a:p>
          <a:endParaRPr lang="en-US"/>
        </a:p>
      </dgm:t>
    </dgm:pt>
    <dgm:pt modelId="{4857ABB2-5596-49B5-8369-9AC6D10D3EC2}" type="pres">
      <dgm:prSet presAssocID="{56B5DA66-2E75-496F-B1C7-514EF7EA2727}" presName="Accent1" presStyleCnt="0"/>
      <dgm:spPr/>
    </dgm:pt>
    <dgm:pt modelId="{B44FD018-4170-4A28-9CE0-6F31F2DE4771}" type="pres">
      <dgm:prSet presAssocID="{56B5DA66-2E75-496F-B1C7-514EF7EA2727}" presName="Accent" presStyleLbl="node1" presStyleIdx="2" presStyleCnt="3"/>
      <dgm:spPr>
        <a:solidFill>
          <a:srgbClr val="009579"/>
        </a:solidFill>
        <a:ln>
          <a:solidFill>
            <a:srgbClr val="009579"/>
          </a:solidFill>
        </a:ln>
      </dgm:spPr>
      <dgm:t>
        <a:bodyPr/>
        <a:lstStyle/>
        <a:p>
          <a:endParaRPr lang="en-US"/>
        </a:p>
      </dgm:t>
    </dgm:pt>
    <dgm:pt modelId="{C709B760-235F-4BCB-8BB8-862A62A4B08F}" type="pres">
      <dgm:prSet presAssocID="{56B5DA66-2E75-496F-B1C7-514EF7EA2727}" presName="ParentBackground1" presStyleCnt="0"/>
      <dgm:spPr/>
    </dgm:pt>
    <dgm:pt modelId="{9E4C5E79-049D-4691-864D-CE3348093256}" type="pres">
      <dgm:prSet presAssocID="{56B5DA66-2E75-496F-B1C7-514EF7EA2727}" presName="ParentBackground" presStyleLbl="fgAcc1" presStyleIdx="2" presStyleCnt="3"/>
      <dgm:spPr/>
      <dgm:t>
        <a:bodyPr/>
        <a:lstStyle/>
        <a:p>
          <a:endParaRPr lang="en-US"/>
        </a:p>
      </dgm:t>
    </dgm:pt>
    <dgm:pt modelId="{0C639DDE-366F-4801-9BEB-7ACB8B21BC9D}" type="pres">
      <dgm:prSet presAssocID="{56B5DA66-2E75-496F-B1C7-514EF7EA2727}" presName="Parent1" presStyleLbl="revTx" presStyleIdx="0" presStyleCnt="0">
        <dgm:presLayoutVars>
          <dgm:chMax val="1"/>
          <dgm:chPref val="1"/>
          <dgm:bulletEnabled val="1"/>
        </dgm:presLayoutVars>
      </dgm:prSet>
      <dgm:spPr/>
      <dgm:t>
        <a:bodyPr/>
        <a:lstStyle/>
        <a:p>
          <a:endParaRPr lang="en-US"/>
        </a:p>
      </dgm:t>
    </dgm:pt>
  </dgm:ptLst>
  <dgm:cxnLst>
    <dgm:cxn modelId="{4DAF848B-6A6D-4319-9891-062436158B97}" srcId="{46D3BD9C-C3D5-4FD3-9455-32AD1649C10C}" destId="{8BACB869-FC7C-40EA-9964-17E47A802DB4}" srcOrd="2" destOrd="0" parTransId="{1D7ED146-BCF4-4A7A-BCC7-71BC4F555092}" sibTransId="{8FE48133-899E-47E2-81CB-F47B2C9C027D}"/>
    <dgm:cxn modelId="{97BBC1FE-EFDA-4145-BE2B-456419EC0B6C}" type="presOf" srcId="{56B5DA66-2E75-496F-B1C7-514EF7EA2727}" destId="{9E4C5E79-049D-4691-864D-CE3348093256}" srcOrd="0" destOrd="0" presId="urn:microsoft.com/office/officeart/2011/layout/CircleProcess"/>
    <dgm:cxn modelId="{343A95C1-55A2-4506-916E-05D30552D4BA}" type="presOf" srcId="{8BACB869-FC7C-40EA-9964-17E47A802DB4}" destId="{E0D847C6-55E9-44A5-9789-D24B85DFFA55}" srcOrd="1" destOrd="0" presId="urn:microsoft.com/office/officeart/2011/layout/CircleProcess"/>
    <dgm:cxn modelId="{6E089D0E-9DD4-4CA8-B5BD-BA85BCAD7DA7}" srcId="{46D3BD9C-C3D5-4FD3-9455-32AD1649C10C}" destId="{56B5DA66-2E75-496F-B1C7-514EF7EA2727}" srcOrd="0" destOrd="0" parTransId="{85DA0A92-0769-4104-BB46-8A22CC56E7AF}" sibTransId="{2F789398-BC53-4FB4-A4D2-A902110589DA}"/>
    <dgm:cxn modelId="{908B5A94-6313-409B-90F8-8EF877C1ADE7}" type="presOf" srcId="{56B5DA66-2E75-496F-B1C7-514EF7EA2727}" destId="{0C639DDE-366F-4801-9BEB-7ACB8B21BC9D}" srcOrd="1" destOrd="0" presId="urn:microsoft.com/office/officeart/2011/layout/CircleProcess"/>
    <dgm:cxn modelId="{B7F29400-601A-4A19-93CB-F1110F5547A5}" type="presOf" srcId="{46D3BD9C-C3D5-4FD3-9455-32AD1649C10C}" destId="{26C498F0-E4DA-423A-9077-6E8B085A4623}" srcOrd="0" destOrd="0" presId="urn:microsoft.com/office/officeart/2011/layout/CircleProcess"/>
    <dgm:cxn modelId="{FE1B1FFA-2CA0-4D78-9844-F333336CBEA4}" srcId="{46D3BD9C-C3D5-4FD3-9455-32AD1649C10C}" destId="{A8362636-840E-48AE-B874-8BD8D695B895}" srcOrd="1" destOrd="0" parTransId="{55E51869-2D2B-48CD-ACD7-759B4D0A23A7}" sibTransId="{155A83B3-7FB4-430A-BE02-443BDF743EAF}"/>
    <dgm:cxn modelId="{1E4CA985-5804-47E7-8B73-4F1D01F16F6D}" type="presOf" srcId="{A8362636-840E-48AE-B874-8BD8D695B895}" destId="{8E528EC6-CB75-4403-8D9D-DDC58CDF45C0}" srcOrd="1" destOrd="0" presId="urn:microsoft.com/office/officeart/2011/layout/CircleProcess"/>
    <dgm:cxn modelId="{66B0D86E-20C9-46A4-A570-9CA668AA34BC}" type="presOf" srcId="{8BACB869-FC7C-40EA-9964-17E47A802DB4}" destId="{48767A37-3B47-4CA1-9A42-B9911CCDFBF0}" srcOrd="0" destOrd="0" presId="urn:microsoft.com/office/officeart/2011/layout/CircleProcess"/>
    <dgm:cxn modelId="{1097363B-5AF8-46E5-A6D3-51C6E4CDCF0D}" type="presOf" srcId="{A8362636-840E-48AE-B874-8BD8D695B895}" destId="{F97A4C1F-6D8B-48B3-9E0C-3054A54A4EAF}" srcOrd="0" destOrd="0" presId="urn:microsoft.com/office/officeart/2011/layout/CircleProcess"/>
    <dgm:cxn modelId="{B31BDEFF-7F6C-423D-978C-49981DAC8695}" type="presParOf" srcId="{26C498F0-E4DA-423A-9077-6E8B085A4623}" destId="{87EDAC02-BF0E-477F-BE06-5FDAD14EE673}" srcOrd="0" destOrd="0" presId="urn:microsoft.com/office/officeart/2011/layout/CircleProcess"/>
    <dgm:cxn modelId="{8A67A889-7383-463A-A099-EEFB49F32363}" type="presParOf" srcId="{87EDAC02-BF0E-477F-BE06-5FDAD14EE673}" destId="{C2ED19EB-D333-4F8F-9398-1B61DBDD8A6E}" srcOrd="0" destOrd="0" presId="urn:microsoft.com/office/officeart/2011/layout/CircleProcess"/>
    <dgm:cxn modelId="{6A68157F-8D11-4307-96EC-39238E8D0413}" type="presParOf" srcId="{26C498F0-E4DA-423A-9077-6E8B085A4623}" destId="{EDBB1C27-3A62-48C7-B5CF-0BC9F9298967}" srcOrd="1" destOrd="0" presId="urn:microsoft.com/office/officeart/2011/layout/CircleProcess"/>
    <dgm:cxn modelId="{A56E578D-7938-4589-B766-735A82F34217}" type="presParOf" srcId="{EDBB1C27-3A62-48C7-B5CF-0BC9F9298967}" destId="{48767A37-3B47-4CA1-9A42-B9911CCDFBF0}" srcOrd="0" destOrd="0" presId="urn:microsoft.com/office/officeart/2011/layout/CircleProcess"/>
    <dgm:cxn modelId="{D7A5A4CE-9084-4A7B-8503-C9C24889F954}" type="presParOf" srcId="{26C498F0-E4DA-423A-9077-6E8B085A4623}" destId="{E0D847C6-55E9-44A5-9789-D24B85DFFA55}" srcOrd="2" destOrd="0" presId="urn:microsoft.com/office/officeart/2011/layout/CircleProcess"/>
    <dgm:cxn modelId="{ECF1267E-B932-47F4-96E2-1A512E3789D2}" type="presParOf" srcId="{26C498F0-E4DA-423A-9077-6E8B085A4623}" destId="{33439942-AE3C-4DB6-AB40-DE142E3D812A}" srcOrd="3" destOrd="0" presId="urn:microsoft.com/office/officeart/2011/layout/CircleProcess"/>
    <dgm:cxn modelId="{ACC60EAC-18D3-4F3E-B8F1-B6440865EB1E}" type="presParOf" srcId="{33439942-AE3C-4DB6-AB40-DE142E3D812A}" destId="{7970D6A0-D0F2-4303-B05F-55C1B7CC434B}" srcOrd="0" destOrd="0" presId="urn:microsoft.com/office/officeart/2011/layout/CircleProcess"/>
    <dgm:cxn modelId="{F0CD9021-1FBD-4672-9BD8-8DE82385270A}" type="presParOf" srcId="{26C498F0-E4DA-423A-9077-6E8B085A4623}" destId="{C0A2286B-C863-424A-A970-C47CDFAD0B23}" srcOrd="4" destOrd="0" presId="urn:microsoft.com/office/officeart/2011/layout/CircleProcess"/>
    <dgm:cxn modelId="{42E2BCCE-C3F9-4572-B850-A39A2B2D6A3F}" type="presParOf" srcId="{C0A2286B-C863-424A-A970-C47CDFAD0B23}" destId="{F97A4C1F-6D8B-48B3-9E0C-3054A54A4EAF}" srcOrd="0" destOrd="0" presId="urn:microsoft.com/office/officeart/2011/layout/CircleProcess"/>
    <dgm:cxn modelId="{40163A13-E35E-4EF9-B206-584F49032FE1}" type="presParOf" srcId="{26C498F0-E4DA-423A-9077-6E8B085A4623}" destId="{8E528EC6-CB75-4403-8D9D-DDC58CDF45C0}" srcOrd="5" destOrd="0" presId="urn:microsoft.com/office/officeart/2011/layout/CircleProcess"/>
    <dgm:cxn modelId="{47AB1F59-7D64-4630-8661-6699F75D1E27}" type="presParOf" srcId="{26C498F0-E4DA-423A-9077-6E8B085A4623}" destId="{4857ABB2-5596-49B5-8369-9AC6D10D3EC2}" srcOrd="6" destOrd="0" presId="urn:microsoft.com/office/officeart/2011/layout/CircleProcess"/>
    <dgm:cxn modelId="{643AC81F-FAFE-4B09-AD63-881ED58F827B}" type="presParOf" srcId="{4857ABB2-5596-49B5-8369-9AC6D10D3EC2}" destId="{B44FD018-4170-4A28-9CE0-6F31F2DE4771}" srcOrd="0" destOrd="0" presId="urn:microsoft.com/office/officeart/2011/layout/CircleProcess"/>
    <dgm:cxn modelId="{AEA8469A-522E-4218-916E-1D01F3153004}" type="presParOf" srcId="{26C498F0-E4DA-423A-9077-6E8B085A4623}" destId="{C709B760-235F-4BCB-8BB8-862A62A4B08F}" srcOrd="7" destOrd="0" presId="urn:microsoft.com/office/officeart/2011/layout/CircleProcess"/>
    <dgm:cxn modelId="{6785B0CC-C641-43FA-871D-74192D0327FF}" type="presParOf" srcId="{C709B760-235F-4BCB-8BB8-862A62A4B08F}" destId="{9E4C5E79-049D-4691-864D-CE3348093256}" srcOrd="0" destOrd="0" presId="urn:microsoft.com/office/officeart/2011/layout/CircleProcess"/>
    <dgm:cxn modelId="{A53B7C91-D35B-47F5-88C0-758DE0B67BE8}" type="presParOf" srcId="{26C498F0-E4DA-423A-9077-6E8B085A4623}" destId="{0C639DDE-366F-4801-9BEB-7ACB8B21BC9D}"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ED19EB-D333-4F8F-9398-1B61DBDD8A6E}">
      <dsp:nvSpPr>
        <dsp:cNvPr id="0" name=""/>
        <dsp:cNvSpPr/>
      </dsp:nvSpPr>
      <dsp:spPr>
        <a:xfrm>
          <a:off x="4301325" y="514238"/>
          <a:ext cx="1407862" cy="1408122"/>
        </a:xfrm>
        <a:prstGeom prst="ellipse">
          <a:avLst/>
        </a:prstGeom>
        <a:solidFill>
          <a:srgbClr val="009579"/>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a:schemeClr val="lt1"/>
        </a:fontRef>
      </dsp:style>
    </dsp:sp>
    <dsp:sp modelId="{48767A37-3B47-4CA1-9A42-B9911CCDFBF0}">
      <dsp:nvSpPr>
        <dsp:cNvPr id="0" name=""/>
        <dsp:cNvSpPr/>
      </dsp:nvSpPr>
      <dsp:spPr>
        <a:xfrm>
          <a:off x="4348101" y="568168"/>
          <a:ext cx="1314371" cy="1314231"/>
        </a:xfrm>
        <a:prstGeom prst="ellipse">
          <a:avLst/>
        </a:prstGeom>
        <a:solidFill>
          <a:srgbClr val="E1D1A7">
            <a:alpha val="89804"/>
          </a:srgbClr>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v. 2.8 </a:t>
          </a:r>
          <a:br>
            <a:rPr lang="en-US" sz="1600" kern="1200" dirty="0" smtClean="0"/>
          </a:br>
          <a:r>
            <a:rPr lang="en-US" sz="1600" kern="1200" dirty="0" smtClean="0"/>
            <a:t>Publish soon</a:t>
          </a:r>
          <a:endParaRPr lang="en-US" sz="1600" kern="1200" dirty="0"/>
        </a:p>
      </dsp:txBody>
      <dsp:txXfrm>
        <a:off x="4535999" y="755951"/>
        <a:ext cx="938574" cy="938666"/>
      </dsp:txXfrm>
    </dsp:sp>
    <dsp:sp modelId="{7970D6A0-D0F2-4303-B05F-55C1B7CC434B}">
      <dsp:nvSpPr>
        <dsp:cNvPr id="0" name=""/>
        <dsp:cNvSpPr/>
      </dsp:nvSpPr>
      <dsp:spPr>
        <a:xfrm rot="2700000">
          <a:off x="2778941" y="533176"/>
          <a:ext cx="1404471" cy="1404471"/>
        </a:xfrm>
        <a:prstGeom prst="teardrop">
          <a:avLst>
            <a:gd name="adj" fmla="val 100000"/>
          </a:avLst>
        </a:prstGeom>
        <a:solidFill>
          <a:srgbClr val="009579"/>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a:schemeClr val="lt1"/>
        </a:fontRef>
      </dsp:style>
    </dsp:sp>
    <dsp:sp modelId="{F97A4C1F-6D8B-48B3-9E0C-3054A54A4EAF}">
      <dsp:nvSpPr>
        <dsp:cNvPr id="0" name=""/>
        <dsp:cNvSpPr/>
      </dsp:nvSpPr>
      <dsp:spPr>
        <a:xfrm>
          <a:off x="2823991" y="578419"/>
          <a:ext cx="1314371" cy="1314231"/>
        </a:xfrm>
        <a:prstGeom prst="ellipse">
          <a:avLst/>
        </a:prstGeom>
        <a:solidFill>
          <a:srgbClr val="E1D1A7">
            <a:alpha val="89804"/>
          </a:srgbClr>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v. 2.7 Normative</a:t>
          </a:r>
          <a:endParaRPr lang="en-US" sz="1600" kern="1200" dirty="0"/>
        </a:p>
      </dsp:txBody>
      <dsp:txXfrm>
        <a:off x="3011889" y="766202"/>
        <a:ext cx="938574" cy="938666"/>
      </dsp:txXfrm>
    </dsp:sp>
    <dsp:sp modelId="{B44FD018-4170-4A28-9CE0-6F31F2DE4771}">
      <dsp:nvSpPr>
        <dsp:cNvPr id="0" name=""/>
        <dsp:cNvSpPr/>
      </dsp:nvSpPr>
      <dsp:spPr>
        <a:xfrm rot="2700000">
          <a:off x="1323875" y="533176"/>
          <a:ext cx="1404471" cy="1404471"/>
        </a:xfrm>
        <a:prstGeom prst="teardrop">
          <a:avLst>
            <a:gd name="adj" fmla="val 100000"/>
          </a:avLst>
        </a:prstGeom>
        <a:solidFill>
          <a:srgbClr val="009579"/>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a:schemeClr val="lt1"/>
        </a:fontRef>
      </dsp:style>
    </dsp:sp>
    <dsp:sp modelId="{9E4C5E79-049D-4691-864D-CE3348093256}">
      <dsp:nvSpPr>
        <dsp:cNvPr id="0" name=""/>
        <dsp:cNvSpPr/>
      </dsp:nvSpPr>
      <dsp:spPr>
        <a:xfrm>
          <a:off x="1368925" y="578419"/>
          <a:ext cx="1314371" cy="1314231"/>
        </a:xfrm>
        <a:prstGeom prst="ellipse">
          <a:avLst/>
        </a:prstGeom>
        <a:solidFill>
          <a:srgbClr val="E1D1A7"/>
        </a:solidFill>
        <a:ln w="25400" cap="flat" cmpd="sng" algn="ctr">
          <a:solidFill>
            <a:srgbClr val="009579"/>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v. 2.x  Previous versions</a:t>
          </a:r>
          <a:endParaRPr lang="en-US" sz="1600" kern="1200" dirty="0"/>
        </a:p>
      </dsp:txBody>
      <dsp:txXfrm>
        <a:off x="1556823" y="766202"/>
        <a:ext cx="938574" cy="93866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A5F6E8-79EA-4ED8-BF35-B42C0C456D13}" type="datetimeFigureOut">
              <a:rPr lang="en-US" smtClean="0"/>
              <a:t>9/28/2015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5A232D-A5AD-472C-9D0B-6A505C327286}" type="slidenum">
              <a:rPr lang="en-US" smtClean="0"/>
              <a:t>‹#›</a:t>
            </a:fld>
            <a:endParaRPr lang="en-US"/>
          </a:p>
        </p:txBody>
      </p:sp>
    </p:spTree>
    <p:extLst>
      <p:ext uri="{BB962C8B-B14F-4D97-AF65-F5344CB8AC3E}">
        <p14:creationId xmlns:p14="http://schemas.microsoft.com/office/powerpoint/2010/main" val="704807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5A232D-A5AD-472C-9D0B-6A505C327286}" type="slidenum">
              <a:rPr lang="en-US" smtClean="0"/>
              <a:t>1</a:t>
            </a:fld>
            <a:endParaRPr lang="en-US"/>
          </a:p>
        </p:txBody>
      </p:sp>
    </p:spTree>
    <p:extLst>
      <p:ext uri="{BB962C8B-B14F-4D97-AF65-F5344CB8AC3E}">
        <p14:creationId xmlns:p14="http://schemas.microsoft.com/office/powerpoint/2010/main" val="2851670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segment</a:t>
            </a:r>
            <a:r>
              <a:rPr lang="en-US" baseline="0" dirty="0" smtClean="0"/>
              <a:t> begins with a </a:t>
            </a:r>
            <a:r>
              <a:rPr lang="en-US" i="1" baseline="0" dirty="0" smtClean="0"/>
              <a:t>segment name </a:t>
            </a:r>
            <a:r>
              <a:rPr lang="en-US" baseline="0" dirty="0" smtClean="0"/>
              <a:t>and is terminated by a </a:t>
            </a:r>
            <a:r>
              <a:rPr lang="en-US" i="1" baseline="0" dirty="0" smtClean="0"/>
              <a:t>carriage return</a:t>
            </a:r>
            <a:r>
              <a:rPr lang="en-US" baseline="0" dirty="0" smtClean="0"/>
              <a:t>. Segment lines may be very long.</a:t>
            </a:r>
          </a:p>
          <a:p>
            <a:endParaRPr lang="en-US" baseline="0" dirty="0" smtClean="0"/>
          </a:p>
          <a:p>
            <a:r>
              <a:rPr lang="en-US" baseline="0" dirty="0" smtClean="0"/>
              <a:t>Each field begins with a </a:t>
            </a:r>
            <a:r>
              <a:rPr lang="en-US" i="1" baseline="0" dirty="0" smtClean="0"/>
              <a:t>field separator</a:t>
            </a:r>
            <a:r>
              <a:rPr lang="en-US" baseline="0" dirty="0" smtClean="0"/>
              <a:t>.</a:t>
            </a:r>
          </a:p>
          <a:p>
            <a:endParaRPr lang="en-US" baseline="0" dirty="0" smtClean="0"/>
          </a:p>
          <a:p>
            <a:r>
              <a:rPr lang="en-US" baseline="0" dirty="0" smtClean="0"/>
              <a:t>Each component in a field is separated by a </a:t>
            </a:r>
            <a:r>
              <a:rPr lang="en-US" i="1" baseline="0" dirty="0" smtClean="0"/>
              <a:t>component separator</a:t>
            </a:r>
            <a:r>
              <a:rPr lang="en-US" baseline="0" dirty="0" smtClean="0"/>
              <a:t>.</a:t>
            </a:r>
          </a:p>
          <a:p>
            <a:endParaRPr lang="en-US" baseline="0" dirty="0" smtClean="0"/>
          </a:p>
          <a:p>
            <a:r>
              <a:rPr lang="en-US" baseline="0" dirty="0" smtClean="0"/>
              <a:t>Fields that may repeat have a </a:t>
            </a:r>
            <a:r>
              <a:rPr lang="en-US" i="1" baseline="0" dirty="0" smtClean="0"/>
              <a:t>repeat separator </a:t>
            </a:r>
            <a:r>
              <a:rPr lang="en-US" baseline="0" dirty="0" smtClean="0"/>
              <a:t>between the repetitions.</a:t>
            </a:r>
          </a:p>
          <a:p>
            <a:endParaRPr lang="en-US" baseline="0" dirty="0" smtClean="0"/>
          </a:p>
          <a:p>
            <a:r>
              <a:rPr lang="en-US" baseline="0" dirty="0" smtClean="0"/>
              <a:t>The </a:t>
            </a:r>
            <a:r>
              <a:rPr lang="en-US" i="1" baseline="0" dirty="0" smtClean="0"/>
              <a:t>escape</a:t>
            </a:r>
            <a:r>
              <a:rPr lang="en-US" baseline="0" dirty="0" smtClean="0"/>
              <a:t> character delimits a reserved character (any of the separator characters). For example, if a name includes an ampersand, it would need to have the ampersand “escaped”.</a:t>
            </a:r>
          </a:p>
          <a:p>
            <a:endParaRPr lang="en-US" baseline="0" dirty="0" smtClean="0"/>
          </a:p>
          <a:p>
            <a:r>
              <a:rPr lang="en-US" baseline="0" dirty="0" smtClean="0"/>
              <a:t>Some data types are composed of other complex data types and therefore have subcomponents. The ampersand character separates such subcomponents from the component. </a:t>
            </a:r>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10</a:t>
            </a:fld>
            <a:endParaRPr lang="en-US"/>
          </a:p>
        </p:txBody>
      </p:sp>
    </p:spTree>
    <p:extLst>
      <p:ext uri="{BB962C8B-B14F-4D97-AF65-F5344CB8AC3E}">
        <p14:creationId xmlns:p14="http://schemas.microsoft.com/office/powerpoint/2010/main" val="33535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better understand the message, l</a:t>
            </a:r>
            <a:r>
              <a:rPr lang="en-US" dirty="0" smtClean="0"/>
              <a:t>et’s look at an example of a simple message type:</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Every message has a name and definition.</a:t>
            </a:r>
            <a:r>
              <a:rPr lang="en-US" baseline="0" dirty="0" smtClean="0"/>
              <a:t> In this case, the name is the ACK, or</a:t>
            </a:r>
            <a:r>
              <a:rPr lang="en-US" dirty="0" smtClean="0"/>
              <a:t> “Send Acknowledgement” message. </a:t>
            </a:r>
          </a:p>
          <a:p>
            <a:endParaRPr lang="en-US" dirty="0" smtClean="0"/>
          </a:p>
          <a:p>
            <a:r>
              <a:rPr lang="en-US" dirty="0" smtClean="0"/>
              <a:t>The definition included in the slide is quoted directly from the HL7 standard. </a:t>
            </a:r>
          </a:p>
          <a:p>
            <a:endParaRPr lang="en-US" dirty="0" smtClean="0"/>
          </a:p>
          <a:p>
            <a:r>
              <a:rPr lang="en-US" dirty="0" smtClean="0"/>
              <a:t>ACK messages inform the</a:t>
            </a:r>
            <a:r>
              <a:rPr lang="en-US" baseline="0" dirty="0" smtClean="0"/>
              <a:t> initiator of a message exchange that the message was received and indicate if it was successfully handled. An ACK message has four segments:</a:t>
            </a:r>
          </a:p>
          <a:p>
            <a:endParaRPr lang="en-US" baseline="0" dirty="0" smtClean="0"/>
          </a:p>
          <a:p>
            <a:pPr marL="171450" indent="-171450">
              <a:buFont typeface="Arial"/>
              <a:buChar char="•"/>
            </a:pPr>
            <a:r>
              <a:rPr lang="en-US" baseline="0" dirty="0" smtClean="0"/>
              <a:t>First, is the Message Header (MSH) and is a required segment. It indicates what type of message it is, where it came from and where it is going, among other things. </a:t>
            </a:r>
          </a:p>
          <a:p>
            <a:pPr marL="171450" indent="-171450">
              <a:buFont typeface="Arial"/>
              <a:buChar char="•"/>
            </a:pPr>
            <a:r>
              <a:rPr lang="en-US" baseline="0" dirty="0" smtClean="0"/>
              <a:t>Second, is the Software Segment (SFT), which is optional and rarely used. This segment indicates what software generated the message. </a:t>
            </a:r>
          </a:p>
          <a:p>
            <a:pPr marL="171450" indent="-171450">
              <a:buFont typeface="Arial"/>
              <a:buChar char="•"/>
            </a:pPr>
            <a:r>
              <a:rPr lang="en-US" baseline="0" dirty="0" smtClean="0"/>
              <a:t>Third is the Message Acknowledgement Segment (MSA), which is required in an ACK message type. It indicates the overall success of the message. In other words, was it rejected for specific HL7 reasons, did it have errors, or was it accepted with no issues? </a:t>
            </a:r>
          </a:p>
          <a:p>
            <a:pPr marL="171450" indent="-171450">
              <a:buFont typeface="Arial"/>
              <a:buChar char="•"/>
            </a:pPr>
            <a:r>
              <a:rPr lang="en-US" baseline="0" dirty="0" smtClean="0"/>
              <a:t>Fourth, is the </a:t>
            </a:r>
            <a:r>
              <a:rPr lang="en-US" baseline="0" dirty="0" err="1" smtClean="0"/>
              <a:t>the</a:t>
            </a:r>
            <a:r>
              <a:rPr lang="en-US" baseline="0" dirty="0" smtClean="0"/>
              <a:t> Error Segment (ERR), which is optional and repeating. This segment carries a list of the errors that were encountered and </a:t>
            </a:r>
            <a:r>
              <a:rPr lang="en-US" baseline="0" dirty="0" err="1" smtClean="0"/>
              <a:t>and</a:t>
            </a:r>
            <a:r>
              <a:rPr lang="en-US" baseline="0" dirty="0" smtClean="0"/>
              <a:t> their severity level.</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Cardinality represents the minimum (the first number</a:t>
            </a:r>
            <a:r>
              <a:rPr lang="en-US" baseline="0" dirty="0" smtClean="0"/>
              <a:t> in the table above) </a:t>
            </a:r>
            <a:r>
              <a:rPr lang="en-US" dirty="0" smtClean="0"/>
              <a:t>and maximum (the second number) number of values that can exist in a given element of a HL7 message. The cardinality of the MSH segment means that exactly 1 MSH segment must be present in the message. The cardinality</a:t>
            </a:r>
            <a:r>
              <a:rPr lang="en-US" baseline="0" dirty="0" smtClean="0"/>
              <a:t> of the SFT segment means that it is optional, and that if present, no more than one instance is permitted. Finally, the ERR segment may have zero or an unlimited number of instances. If a system would only accept 5 or fewer values for a given element, the cardinality would be (0..5).</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11</a:t>
            </a:fld>
            <a:endParaRPr lang="en-US"/>
          </a:p>
        </p:txBody>
      </p:sp>
    </p:spTree>
    <p:extLst>
      <p:ext uri="{BB962C8B-B14F-4D97-AF65-F5344CB8AC3E}">
        <p14:creationId xmlns:p14="http://schemas.microsoft.com/office/powerpoint/2010/main" val="15138940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message indicates</a:t>
            </a:r>
            <a:r>
              <a:rPr lang="en-US" baseline="0" dirty="0" smtClean="0"/>
              <a:t> that the VXU (unsolicited immunization history) message was successfully received and processed. You will note that the optional segments (SFT and ERR ) are not present. Note that a &lt;CR&gt; is inserted to show where a carriage return would occur. This helps with human readability, but is not part of the real message and would NOT be sent.</a:t>
            </a:r>
          </a:p>
          <a:p>
            <a:endParaRPr lang="en-US" baseline="0" dirty="0" smtClean="0"/>
          </a:p>
          <a:p>
            <a:r>
              <a:rPr lang="en-US" baseline="0" dirty="0" smtClean="0"/>
              <a:t>Note that the MSH segment identifies the field separator (|) and the other separator characters (^~\&amp;). Although the standard permits other characters to be identified and used, </a:t>
            </a:r>
            <a:r>
              <a:rPr lang="en-US" i="1" baseline="0" dirty="0" smtClean="0"/>
              <a:t>no one</a:t>
            </a:r>
            <a:r>
              <a:rPr lang="en-US" baseline="0" dirty="0" smtClean="0"/>
              <a:t> does this.</a:t>
            </a:r>
          </a:p>
          <a:p>
            <a:endParaRPr lang="en-US" baseline="0" dirty="0" smtClean="0"/>
          </a:p>
          <a:p>
            <a:r>
              <a:rPr lang="en-US" baseline="0" dirty="0" smtClean="0"/>
              <a:t>Next we see a code for the sending organization followed by the receiving application and receiving organization. </a:t>
            </a:r>
          </a:p>
          <a:p>
            <a:endParaRPr lang="en-US" baseline="0" dirty="0" smtClean="0"/>
          </a:p>
          <a:p>
            <a:r>
              <a:rPr lang="en-US" baseline="0" dirty="0" smtClean="0"/>
              <a:t>The date the message was created and sent follows and has a format of YYYYMMDD.</a:t>
            </a:r>
          </a:p>
          <a:p>
            <a:endParaRPr lang="en-US" baseline="0" dirty="0" smtClean="0"/>
          </a:p>
          <a:p>
            <a:r>
              <a:rPr lang="en-US" baseline="0" dirty="0" smtClean="0"/>
              <a:t>The ACK^V04^ACK tells the receiver the name of the message (ACK), the trigger event (Received VXU^V04), and the structure of the message (ACK).</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unique id of this ACK message is 9299381. It is sent as a production (real) message and is using HL7 Version 2.5.1</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message expects no acknowledgments (NE|NE)</a:t>
            </a:r>
          </a:p>
          <a:p>
            <a:endParaRPr lang="en-US" baseline="0" dirty="0" smtClean="0"/>
          </a:p>
          <a:p>
            <a:r>
              <a:rPr lang="en-US" baseline="0" dirty="0" smtClean="0"/>
              <a:t>The MSA segment indicates that the transaction was a success with the “AA” in the first field. The id of the original VXU message is returned in the MSA (</a:t>
            </a:r>
            <a:r>
              <a:rPr lang="en-US" b="0" i="0" dirty="0" smtClean="0">
                <a:solidFill>
                  <a:schemeClr val="tx1"/>
                </a:solidFill>
              </a:rPr>
              <a:t>400586704)</a:t>
            </a:r>
            <a:endParaRPr lang="en-US" baseline="0" dirty="0" smtClean="0"/>
          </a:p>
          <a:p>
            <a:endParaRPr lang="en-US" baseline="0" dirty="0" smtClean="0"/>
          </a:p>
          <a:p>
            <a:r>
              <a:rPr lang="en-US" baseline="0" dirty="0" smtClean="0"/>
              <a:t>To understand the requirements for each segment and component, you must reference the standard or an implementation guide or profile.</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12</a:t>
            </a:fld>
            <a:endParaRPr lang="en-US"/>
          </a:p>
        </p:txBody>
      </p:sp>
    </p:spTree>
    <p:extLst>
      <p:ext uri="{BB962C8B-B14F-4D97-AF65-F5344CB8AC3E}">
        <p14:creationId xmlns:p14="http://schemas.microsoft.com/office/powerpoint/2010/main" val="1793951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5A232D-A5AD-472C-9D0B-6A505C327286}" type="slidenum">
              <a:rPr lang="en-US" smtClean="0"/>
              <a:t>13</a:t>
            </a:fld>
            <a:endParaRPr lang="en-US"/>
          </a:p>
        </p:txBody>
      </p:sp>
    </p:spTree>
    <p:extLst>
      <p:ext uri="{BB962C8B-B14F-4D97-AF65-F5344CB8AC3E}">
        <p14:creationId xmlns:p14="http://schemas.microsoft.com/office/powerpoint/2010/main" val="2289036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Data types are the building blocks of messages. They structure the data so that both sides of a transaction can read/write using the same syntax. It is important that a data type supports the required data elements. A field that requires a number will not support a data element that is an alphanumeric code.</a:t>
            </a:r>
          </a:p>
          <a:p>
            <a:endParaRPr lang="en-US" b="1" baseline="0" dirty="0" smtClean="0"/>
          </a:p>
          <a:p>
            <a:r>
              <a:rPr lang="en-US" b="0" baseline="0" dirty="0" smtClean="0"/>
              <a:t>Data types structure the format of the data elements. For instance, a person name could be structured as one continuous string: “John R Johnson.” Alternatively, it could be “John,” “R,” ”Johnson.” By specifying a common data type for each data element, sender and receiver share a common syntax in the message and can more readily process the data.</a:t>
            </a:r>
            <a:endParaRPr lang="en-US" b="0" dirty="0" smtClean="0"/>
          </a:p>
          <a:p>
            <a:endParaRPr lang="en-US" dirty="0" smtClean="0"/>
          </a:p>
          <a:p>
            <a:r>
              <a:rPr lang="en-US" dirty="0" smtClean="0"/>
              <a:t>All data</a:t>
            </a:r>
            <a:r>
              <a:rPr lang="en-US" baseline="0" dirty="0" smtClean="0"/>
              <a:t> types are basically formatted strings of characters.</a:t>
            </a:r>
          </a:p>
          <a:p>
            <a:endParaRPr lang="en-US" baseline="0" dirty="0" smtClean="0"/>
          </a:p>
          <a:p>
            <a:r>
              <a:rPr lang="en-US" dirty="0" smtClean="0"/>
              <a:t>Primitive data types are the basic building blocks. They include</a:t>
            </a:r>
            <a:r>
              <a:rPr lang="en-US" baseline="0" dirty="0" smtClean="0"/>
              <a:t> strings (a group of alphanumeric characters), and numeric data types (a string of numeric characters). </a:t>
            </a:r>
            <a:endParaRPr lang="en-US" b="1" strike="sngStrike" baseline="0" dirty="0" smtClean="0"/>
          </a:p>
          <a:p>
            <a:endParaRPr lang="en-US" baseline="0" dirty="0" smtClean="0"/>
          </a:p>
          <a:p>
            <a:r>
              <a:rPr lang="en-US" baseline="0" dirty="0" smtClean="0"/>
              <a:t>Complex data may be represented by composite data types, which are composed of a group of subcomponents. These subcomponents have a data type in their own right. For example, the CQ data type has two subcomponents: the quantity (NM, a numeric data type) and the “Units” (CE, a Coded Element data type). The CE data type is composed of subcomponents that allow coded data to be included that are identified by a value set identifier. (See the next slide for more information.)</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14</a:t>
            </a:fld>
            <a:endParaRPr lang="en-US"/>
          </a:p>
        </p:txBody>
      </p:sp>
    </p:spTree>
    <p:extLst>
      <p:ext uri="{BB962C8B-B14F-4D97-AF65-F5344CB8AC3E}">
        <p14:creationId xmlns:p14="http://schemas.microsoft.com/office/powerpoint/2010/main" val="261749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CE</a:t>
            </a:r>
            <a:r>
              <a:rPr lang="en-US" dirty="0" smtClean="0"/>
              <a:t> data type is commonly</a:t>
            </a:r>
            <a:r>
              <a:rPr lang="en-US" baseline="0" dirty="0" smtClean="0"/>
              <a:t> used to carry coded entries.</a:t>
            </a:r>
          </a:p>
          <a:p>
            <a:endParaRPr lang="en-US" baseline="0" dirty="0" smtClean="0"/>
          </a:p>
          <a:p>
            <a:r>
              <a:rPr lang="en-US" baseline="0" dirty="0" smtClean="0"/>
              <a:t>The first position in the data type is a code that carries the meaning for the field. The explanatory text helps humans read and understand it. This text is not commonly used by computers. To ensure the code is correctly interpreted, it must be associated with a code system. Imagine a code in position 1 of ‘Y.’ What does this mean? It could mean ‘Yes’ or it could be the </a:t>
            </a:r>
            <a:r>
              <a:rPr lang="en-US" baseline="0" dirty="0" err="1" smtClean="0"/>
              <a:t>Yth</a:t>
            </a:r>
            <a:r>
              <a:rPr lang="en-US" baseline="0" dirty="0" smtClean="0"/>
              <a:t> value in in a code table and mean a symptom or an observation. It’s important to know to which code system “Y’ refers. </a:t>
            </a:r>
          </a:p>
          <a:p>
            <a:endParaRPr lang="en-US" baseline="0" dirty="0" smtClean="0"/>
          </a:p>
          <a:p>
            <a:r>
              <a:rPr lang="en-US" baseline="0" dirty="0" smtClean="0"/>
              <a:t>It is crucial that if the alternative code is populated, it must mean essentially the same thing as the code in position 1. </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15</a:t>
            </a:fld>
            <a:endParaRPr lang="en-US"/>
          </a:p>
        </p:txBody>
      </p:sp>
    </p:spTree>
    <p:extLst>
      <p:ext uri="{BB962C8B-B14F-4D97-AF65-F5344CB8AC3E}">
        <p14:creationId xmlns:p14="http://schemas.microsoft.com/office/powerpoint/2010/main" val="975177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base standard</a:t>
            </a:r>
            <a:r>
              <a:rPr lang="en-US" baseline="0" dirty="0" smtClean="0"/>
              <a:t> includes everything that someone may want or need, but it must function as needed in different countries and health care systems. This means that many fields and components are optional. For example, the patient identifier has a field for Breed and for Species, which are important in veterinary medicine but have little meaning for human patients. </a:t>
            </a:r>
          </a:p>
          <a:p>
            <a:endParaRPr lang="en-US" baseline="0" dirty="0" smtClean="0"/>
          </a:p>
          <a:p>
            <a:r>
              <a:rPr lang="en-US" baseline="0" dirty="0" smtClean="0"/>
              <a:t>Profiles are built on top of the standard and can add constraints to the standard. This means that a field that is optional in the base standard may be required by a profile. It does NOT allow relaxing of existing constraints. For example, a required field in the standard for a message may NOT be relaxed to optional by a profile built on that standard. </a:t>
            </a:r>
          </a:p>
          <a:p>
            <a:endParaRPr lang="en-US" baseline="0" dirty="0" smtClean="0"/>
          </a:p>
          <a:p>
            <a:r>
              <a:rPr lang="en-US" baseline="0" dirty="0" smtClean="0"/>
              <a:t>Profiles may also specify the code system or value set that must be used for a particular field. For example, while many identifier type codes exist, only a few may be appropriate in a given situation. The profile can identify the subset to use.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16</a:t>
            </a:fld>
            <a:endParaRPr lang="en-US"/>
          </a:p>
        </p:txBody>
      </p:sp>
    </p:spTree>
    <p:extLst>
      <p:ext uri="{BB962C8B-B14F-4D97-AF65-F5344CB8AC3E}">
        <p14:creationId xmlns:p14="http://schemas.microsoft.com/office/powerpoint/2010/main" val="2562242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t>
            </a:r>
            <a:r>
              <a:rPr lang="en-US" b="0" baseline="0" dirty="0" smtClean="0"/>
              <a:t>presentation addressed these aspects of HL7 at an </a:t>
            </a:r>
            <a:r>
              <a:rPr lang="en-US" b="0" i="0" baseline="0" dirty="0" smtClean="0"/>
              <a:t>introductory</a:t>
            </a:r>
            <a:r>
              <a:rPr lang="en-US" b="0" baseline="0" dirty="0" smtClean="0"/>
              <a:t> level. </a:t>
            </a:r>
            <a:r>
              <a:rPr lang="en-US" dirty="0" smtClean="0"/>
              <a:t>For additional</a:t>
            </a:r>
            <a:r>
              <a:rPr lang="en-US" baseline="0" dirty="0" smtClean="0"/>
              <a:t> information, </a:t>
            </a:r>
            <a:r>
              <a:rPr lang="en-US" dirty="0" smtClean="0"/>
              <a:t>HL7 has a</a:t>
            </a:r>
            <a:r>
              <a:rPr lang="en-US" baseline="0" dirty="0" smtClean="0"/>
              <a:t> very robust website with many free offerings. For example, they have an Education Portal with free webinar recordings(http://www.hl7.org/implement/courseList.cfm).  Some of these recordings include an introductory webinar for HL7 and an overview of the healthcare connection with HL7. These and other resources, such as tutorials where you can get the specifics for each of the standards, are available as well.</a:t>
            </a:r>
          </a:p>
          <a:p>
            <a:endParaRPr lang="en-US" baseline="0" dirty="0" smtClean="0"/>
          </a:p>
          <a:p>
            <a:r>
              <a:rPr lang="en-US" baseline="0" dirty="0" smtClean="0"/>
              <a:t>You can also get information from the CDC Public Health Information Network (PHIN) web site, which includes vocabulary and other standards related to public health CDAs</a:t>
            </a:r>
          </a:p>
          <a:p>
            <a:endParaRPr lang="en-US" baseline="0" dirty="0" smtClean="0"/>
          </a:p>
          <a:p>
            <a:r>
              <a:rPr lang="en-US" baseline="0" dirty="0" smtClean="0"/>
              <a:t>We encourage you to check out these and other HL7 resources!</a:t>
            </a:r>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17</a:t>
            </a:fld>
            <a:endParaRPr lang="en-US"/>
          </a:p>
        </p:txBody>
      </p:sp>
    </p:spTree>
    <p:extLst>
      <p:ext uri="{BB962C8B-B14F-4D97-AF65-F5344CB8AC3E}">
        <p14:creationId xmlns:p14="http://schemas.microsoft.com/office/powerpoint/2010/main" val="3100177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following topics are covered in this presentation:</a:t>
            </a:r>
          </a:p>
          <a:p>
            <a:endParaRPr lang="en-US" baseline="0" dirty="0" smtClean="0"/>
          </a:p>
          <a:p>
            <a:pPr marL="237369" indent="-237369">
              <a:buFont typeface="Arial"/>
              <a:buChar char="•"/>
            </a:pPr>
            <a:r>
              <a:rPr lang="en-US" baseline="0" dirty="0" smtClean="0"/>
              <a:t>A brief review of HL7 as both a standard and a standards development organization</a:t>
            </a:r>
          </a:p>
          <a:p>
            <a:pPr marL="237369" indent="-237369">
              <a:buFont typeface="Arial"/>
              <a:buChar char="•"/>
            </a:pPr>
            <a:r>
              <a:rPr lang="en-US" baseline="0" dirty="0" smtClean="0"/>
              <a:t>A brief history of HL7 Version 2</a:t>
            </a:r>
          </a:p>
          <a:p>
            <a:pPr marL="237369" indent="-237369">
              <a:buFont typeface="Arial"/>
              <a:buChar char="•"/>
            </a:pPr>
            <a:r>
              <a:rPr lang="en-US" baseline="0" dirty="0" smtClean="0"/>
              <a:t>A high level review of the messaging process or paradigm and where Version 2 messages fit (describe the business process of V2 messaging)</a:t>
            </a:r>
          </a:p>
          <a:p>
            <a:pPr marL="237369" indent="-237369">
              <a:buFont typeface="Arial"/>
              <a:buChar char="•"/>
            </a:pPr>
            <a:r>
              <a:rPr lang="en-US" baseline="0" dirty="0" smtClean="0"/>
              <a:t>A review of how HL7 V2 messages are constructed</a:t>
            </a:r>
          </a:p>
          <a:p>
            <a:pPr marL="237369" indent="-237369">
              <a:buFont typeface="Arial"/>
              <a:buChar char="•"/>
            </a:pPr>
            <a:r>
              <a:rPr lang="en-US" baseline="0" dirty="0" smtClean="0"/>
              <a:t>The importance and role of vocabulary constraints and structured data</a:t>
            </a:r>
          </a:p>
          <a:p>
            <a:pPr marL="237369" indent="-237369">
              <a:buFont typeface="Arial"/>
              <a:buChar char="•"/>
            </a:pPr>
            <a:r>
              <a:rPr lang="en-US" baseline="0" dirty="0" smtClean="0"/>
              <a:t>The role of profiles that constrain the base standard and how that impacts the success of exchanging data between systems</a:t>
            </a:r>
            <a:endParaRPr lang="en-US" b="0" baseline="0" dirty="0" smtClean="0"/>
          </a:p>
          <a:p>
            <a:pPr marL="237369" indent="-237369">
              <a:buFont typeface="+mj-lt"/>
              <a:buAutoNum type="arabicPeriod"/>
            </a:pPr>
            <a:endParaRPr lang="en-US" b="0" baseline="0" dirty="0" smtClean="0"/>
          </a:p>
          <a:p>
            <a:pPr marL="0" indent="0">
              <a:buFontTx/>
              <a:buNone/>
            </a:pPr>
            <a:r>
              <a:rPr lang="en-US" b="0" baseline="0" dirty="0" smtClean="0"/>
              <a:t>This presentation addresses these aspects of HL7 at an </a:t>
            </a:r>
            <a:r>
              <a:rPr lang="en-US" b="0" i="1" baseline="0" dirty="0" smtClean="0"/>
              <a:t>introductory</a:t>
            </a:r>
            <a:r>
              <a:rPr lang="en-US" b="0" baseline="0" dirty="0" smtClean="0"/>
              <a:t> level only. </a:t>
            </a:r>
            <a:r>
              <a:rPr lang="en-US" b="0" baseline="0" dirty="0" smtClean="0">
                <a:solidFill>
                  <a:srgbClr val="FF0000"/>
                </a:solidFill>
              </a:rPr>
              <a:t>The intent is to give you enough background so you can participate in discussions about HL7 V2. To gain the technical expertise to really work with the standard requires training, which is available from the HL7 organization.</a:t>
            </a:r>
            <a:endParaRPr lang="en-US" b="0" baseline="0"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2</a:t>
            </a:fld>
            <a:endParaRPr lang="en-US"/>
          </a:p>
        </p:txBody>
      </p:sp>
    </p:spTree>
    <p:extLst>
      <p:ext uri="{BB962C8B-B14F-4D97-AF65-F5344CB8AC3E}">
        <p14:creationId xmlns:p14="http://schemas.microsoft.com/office/powerpoint/2010/main" val="795321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r>
              <a:rPr lang="en-US" dirty="0" smtClean="0"/>
              <a:t>HL7 </a:t>
            </a:r>
            <a:r>
              <a:rPr lang="en-US" baseline="0" dirty="0" smtClean="0"/>
              <a:t>is an international standards development organization (SDO) that was established to enable</a:t>
            </a:r>
            <a:r>
              <a:rPr lang="en-US" dirty="0" smtClean="0"/>
              <a:t> interoperability of health care information.</a:t>
            </a:r>
            <a:r>
              <a:rPr lang="en-US" baseline="0" dirty="0" smtClean="0"/>
              <a:t> I</a:t>
            </a:r>
            <a:r>
              <a:rPr lang="en-US" dirty="0" smtClean="0"/>
              <a:t>nitially</a:t>
            </a:r>
            <a:r>
              <a:rPr lang="en-US" baseline="0" dirty="0" smtClean="0"/>
              <a:t> it focused on interoperability among information systems within large hospitals. Later, the organization began focusing on interoperability among systems in disparate organizations, including</a:t>
            </a:r>
            <a:r>
              <a:rPr lang="en-US" dirty="0" smtClean="0"/>
              <a:t> public health.</a:t>
            </a:r>
          </a:p>
          <a:p>
            <a:pPr defTabSz="457175">
              <a:defRPr/>
            </a:pPr>
            <a:endParaRPr lang="en-US" dirty="0" smtClean="0"/>
          </a:p>
          <a:p>
            <a:pPr defTabSz="457175">
              <a:defRPr/>
            </a:pPr>
            <a:r>
              <a:rPr lang="en-US" dirty="0" smtClean="0"/>
              <a:t>Early initiatives of the organization included developing </a:t>
            </a:r>
            <a:r>
              <a:rPr lang="en-US" dirty="0" smtClean="0">
                <a:ea typeface="ＭＳ Ｐゴシック" pitchFamily="-107" charset="-128"/>
              </a:rPr>
              <a:t>grammar for messaging and a standardized vocabulary</a:t>
            </a:r>
          </a:p>
          <a:p>
            <a:pPr defTabSz="457175">
              <a:buFont typeface="Arial" pitchFamily="34" charset="0"/>
              <a:buChar char="•"/>
              <a:defRPr/>
            </a:pPr>
            <a:endParaRPr lang="en-US" dirty="0" smtClean="0">
              <a:ea typeface="ＭＳ Ｐゴシック" pitchFamily="-107" charset="-128"/>
            </a:endParaRPr>
          </a:p>
          <a:p>
            <a:pPr defTabSz="457175">
              <a:defRPr/>
            </a:pPr>
            <a:r>
              <a:rPr lang="en-US" dirty="0" smtClean="0">
                <a:ea typeface="ＭＳ Ｐゴシック" pitchFamily="-107" charset="-128"/>
              </a:rPr>
              <a:t>It is not the only standard that is used for transmitting</a:t>
            </a:r>
            <a:r>
              <a:rPr lang="en-US" baseline="0" dirty="0" smtClean="0">
                <a:ea typeface="ＭＳ Ｐゴシック" pitchFamily="-107" charset="-128"/>
              </a:rPr>
              <a:t> health related data. Others include:</a:t>
            </a:r>
          </a:p>
          <a:p>
            <a:pPr defTabSz="457175">
              <a:defRPr/>
            </a:pPr>
            <a:endParaRPr lang="en-US" baseline="0" dirty="0" smtClean="0">
              <a:ea typeface="ＭＳ Ｐゴシック" pitchFamily="-107" charset="-128"/>
            </a:endParaRPr>
          </a:p>
          <a:p>
            <a:pPr lvl="1" defTabSz="457175">
              <a:buFont typeface="Arial" pitchFamily="34" charset="0"/>
              <a:buChar char="•"/>
              <a:defRPr/>
            </a:pPr>
            <a:r>
              <a:rPr lang="en-US" baseline="0" dirty="0" smtClean="0">
                <a:ea typeface="ＭＳ Ｐゴシック" pitchFamily="-107" charset="-128"/>
              </a:rPr>
              <a:t> NCPDP (National Council for Prescription Drug Programs) for ordering medications</a:t>
            </a:r>
          </a:p>
          <a:p>
            <a:pPr lvl="1" defTabSz="457175">
              <a:buFont typeface="Arial" pitchFamily="34" charset="0"/>
              <a:buChar char="•"/>
              <a:defRPr/>
            </a:pPr>
            <a:r>
              <a:rPr lang="en-US" baseline="0" dirty="0" smtClean="0">
                <a:ea typeface="ＭＳ Ｐゴシック" pitchFamily="-107" charset="-128"/>
              </a:rPr>
              <a:t> EM TEP (OASIS Emergency Management Tracking of Emergency Patients) for tracking health information for patients in transport </a:t>
            </a:r>
          </a:p>
          <a:p>
            <a:pPr defTabSz="457175">
              <a:defRPr/>
            </a:pPr>
            <a:endParaRPr lang="en-US" baseline="0" dirty="0" smtClean="0">
              <a:ea typeface="ＭＳ Ｐゴシック" pitchFamily="-107" charset="-128"/>
            </a:endParaRPr>
          </a:p>
          <a:p>
            <a:pPr defTabSz="457175">
              <a:defRPr/>
            </a:pPr>
            <a:r>
              <a:rPr lang="en-US" baseline="0" dirty="0" smtClean="0">
                <a:ea typeface="ＭＳ Ｐゴシック" pitchFamily="-107" charset="-128"/>
              </a:rPr>
              <a:t>While both NCPDP and EM TEP are specialized standards, they can be mapped to HL7 concepts.</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3</a:t>
            </a:fld>
            <a:endParaRPr lang="en-US"/>
          </a:p>
        </p:txBody>
      </p:sp>
    </p:spTree>
    <p:extLst>
      <p:ext uri="{BB962C8B-B14F-4D97-AF65-F5344CB8AC3E}">
        <p14:creationId xmlns:p14="http://schemas.microsoft.com/office/powerpoint/2010/main" val="4087481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HL7 is considered</a:t>
            </a:r>
            <a:r>
              <a:rPr lang="en-US" baseline="0" dirty="0" smtClean="0"/>
              <a:t> </a:t>
            </a:r>
            <a:r>
              <a:rPr lang="en-US" i="1" baseline="0" dirty="0" smtClean="0"/>
              <a:t>the</a:t>
            </a:r>
            <a:r>
              <a:rPr lang="en-US" baseline="0" dirty="0" smtClean="0"/>
              <a:t> standard for communicating health data.</a:t>
            </a:r>
          </a:p>
          <a:p>
            <a:endParaRPr lang="en-US" baseline="0" dirty="0" smtClean="0"/>
          </a:p>
          <a:p>
            <a:r>
              <a:rPr lang="en-US" baseline="0" dirty="0" smtClean="0"/>
              <a:t>As an ANSI-approved standard, it has gone through rigorous validation and approval process.</a:t>
            </a:r>
          </a:p>
          <a:p>
            <a:endParaRPr lang="en-US" dirty="0" smtClean="0"/>
          </a:p>
          <a:p>
            <a:r>
              <a:rPr lang="en-US" dirty="0" smtClean="0"/>
              <a:t>HL7 standards for the exchange, management and integration of electronic health care information continue to evolve.</a:t>
            </a:r>
          </a:p>
          <a:p>
            <a:endParaRPr lang="en-US" dirty="0" smtClean="0"/>
          </a:p>
          <a:p>
            <a:pPr rtl="0" fontAlgn="base"/>
            <a:r>
              <a:rPr lang="en-US" dirty="0" smtClean="0"/>
              <a:t>The</a:t>
            </a:r>
            <a:r>
              <a:rPr lang="en-US" baseline="0" dirty="0" smtClean="0"/>
              <a:t> use of HL7 received a big boost with the enactment of the “Meaningful Use” program. This included use of specific HL7 implementation guides developed by public health for lab results, cancers, syndromes and immunizations.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4</a:t>
            </a:fld>
            <a:endParaRPr lang="en-US"/>
          </a:p>
        </p:txBody>
      </p:sp>
    </p:spTree>
    <p:extLst>
      <p:ext uri="{BB962C8B-B14F-4D97-AF65-F5344CB8AC3E}">
        <p14:creationId xmlns:p14="http://schemas.microsoft.com/office/powerpoint/2010/main" val="633938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Because HL7 continually evolves with use</a:t>
            </a:r>
            <a:r>
              <a:rPr lang="en-US" baseline="0" dirty="0" smtClean="0"/>
              <a:t> and experience, </a:t>
            </a:r>
            <a:r>
              <a:rPr lang="en-US" dirty="0" smtClean="0"/>
              <a:t>multiple HL7 versions now exist</a:t>
            </a:r>
            <a:r>
              <a:rPr lang="en-US" baseline="0" dirty="0" smtClean="0"/>
              <a:t> as you can see by this list.</a:t>
            </a:r>
            <a:r>
              <a:rPr lang="en-US" dirty="0" smtClean="0"/>
              <a:t> </a:t>
            </a:r>
          </a:p>
          <a:p>
            <a:r>
              <a:rPr lang="en-US" dirty="0" smtClean="0"/>
              <a:t>This presentation focuses on version 2 messaging only. CDA and FHIR are presented in another EHR Toolkit presentation.</a:t>
            </a:r>
          </a:p>
          <a:p>
            <a:endParaRPr lang="en-US" baseline="0" dirty="0" smtClean="0"/>
          </a:p>
          <a:p>
            <a:r>
              <a:rPr lang="en-US" baseline="0" dirty="0" smtClean="0"/>
              <a:t>The HL7 organization released version 2 messaging decades ago. This version is still being updated and improved and is widely implemented in the U.S. In addition to the current Meaningful Use requirements around version 2 messaging, version 2.x supports u</a:t>
            </a:r>
            <a:r>
              <a:rPr lang="en-US" dirty="0" smtClean="0"/>
              <a:t>nsolicited updates</a:t>
            </a:r>
            <a:r>
              <a:rPr lang="en-US" baseline="0" dirty="0" smtClean="0"/>
              <a:t> such as </a:t>
            </a:r>
            <a:r>
              <a:rPr lang="en-US" dirty="0" smtClean="0"/>
              <a:t>new information sent to</a:t>
            </a:r>
            <a:r>
              <a:rPr lang="en-US" baseline="0" dirty="0" smtClean="0"/>
              <a:t> </a:t>
            </a:r>
            <a:r>
              <a:rPr lang="en-US" dirty="0" smtClean="0"/>
              <a:t>be added to a case report.</a:t>
            </a:r>
            <a:r>
              <a:rPr lang="en-US" baseline="0" dirty="0" smtClean="0"/>
              <a:t> Version 2.x also supports </a:t>
            </a:r>
            <a:r>
              <a:rPr lang="en-US" dirty="0" smtClean="0"/>
              <a:t>query and response—for</a:t>
            </a:r>
            <a:r>
              <a:rPr lang="en-US" baseline="0" dirty="0" smtClean="0"/>
              <a:t> example, </a:t>
            </a:r>
            <a:r>
              <a:rPr lang="en-US" dirty="0" smtClean="0"/>
              <a:t>an EHR system requesting and receiving an immunization history from a registry.</a:t>
            </a:r>
          </a:p>
          <a:p>
            <a:endParaRPr lang="en-US" baseline="0" dirty="0" smtClean="0"/>
          </a:p>
          <a:p>
            <a:r>
              <a:rPr lang="en-US" baseline="0" dirty="0" smtClean="0"/>
              <a:t>HL7 Version 3 messaging has been implemented widely internationally, but not in the U.S. </a:t>
            </a:r>
          </a:p>
          <a:p>
            <a:endParaRPr lang="en-US" baseline="0" dirty="0" smtClean="0"/>
          </a:p>
          <a:p>
            <a:r>
              <a:rPr lang="en-US" baseline="0" dirty="0" smtClean="0"/>
              <a:t>CDA is widely adopted in the U.S. and is in use with </a:t>
            </a:r>
            <a:r>
              <a:rPr lang="en-US" dirty="0" smtClean="0"/>
              <a:t>Consolidated-Clinical Document Architecture (C-CDA)</a:t>
            </a:r>
            <a:endParaRPr lang="en-US" baseline="0" dirty="0" smtClean="0"/>
          </a:p>
          <a:p>
            <a:endParaRPr lang="en-US" baseline="0" dirty="0" smtClean="0"/>
          </a:p>
          <a:p>
            <a:r>
              <a:rPr lang="en-US" baseline="0" dirty="0" smtClean="0"/>
              <a:t>A key distinction between HL7 messages and HL7 CDA documents is that messages are packets of data sent from one system to another, generally for incorporation into the receiving system. In comparison, documents are basically electronic versions of physical documents.</a:t>
            </a:r>
          </a:p>
          <a:p>
            <a:endParaRPr lang="en-US" baseline="0" dirty="0" smtClean="0"/>
          </a:p>
          <a:p>
            <a:r>
              <a:rPr lang="en-US" dirty="0" smtClean="0"/>
              <a:t>Public health largely relies on version</a:t>
            </a:r>
            <a:r>
              <a:rPr lang="en-US" baseline="0" dirty="0" smtClean="0"/>
              <a:t> </a:t>
            </a:r>
            <a:r>
              <a:rPr lang="en-US" dirty="0" smtClean="0"/>
              <a:t>2.x messages, although CDA</a:t>
            </a:r>
            <a:r>
              <a:rPr lang="en-US" baseline="0" dirty="0" smtClean="0"/>
              <a:t> has been piloted in some areas, including reporting for cancer, f</a:t>
            </a:r>
            <a:r>
              <a:rPr lang="en-US" dirty="0" smtClean="0"/>
              <a:t>etal</a:t>
            </a:r>
            <a:r>
              <a:rPr lang="en-US" baseline="0" dirty="0" smtClean="0"/>
              <a:t> birth and deaths.</a:t>
            </a:r>
          </a:p>
          <a:p>
            <a:pPr lvl="1"/>
            <a:endParaRPr lang="en-US" dirty="0" smtClean="0"/>
          </a:p>
          <a:p>
            <a:r>
              <a:rPr lang="en-US" dirty="0" smtClean="0"/>
              <a:t>FHIR (pronounced “fire”)</a:t>
            </a:r>
            <a:r>
              <a:rPr lang="en-US" baseline="0" dirty="0" smtClean="0"/>
              <a:t> </a:t>
            </a:r>
            <a:r>
              <a:rPr lang="en-US" dirty="0" smtClean="0"/>
              <a:t>is just emerging, but appears to be easily implemented</a:t>
            </a:r>
            <a:r>
              <a:rPr lang="en-US" baseline="0" dirty="0" smtClean="0"/>
              <a:t> and may be the wave of the future.  It can support Version 2, Version 3, and CDA paradigms.</a:t>
            </a:r>
          </a:p>
          <a:p>
            <a:endParaRPr lang="en-US" baseline="0" dirty="0" smtClean="0"/>
          </a:p>
          <a:p>
            <a:r>
              <a:rPr lang="en-US" baseline="0" dirty="0" smtClean="0"/>
              <a:t>For more information about the HL7 CDA version, see the companion presentation in the EHR Toolkit. </a:t>
            </a:r>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5</a:t>
            </a:fld>
            <a:endParaRPr lang="en-US"/>
          </a:p>
        </p:txBody>
      </p:sp>
    </p:spTree>
    <p:extLst>
      <p:ext uri="{BB962C8B-B14F-4D97-AF65-F5344CB8AC3E}">
        <p14:creationId xmlns:p14="http://schemas.microsoft.com/office/powerpoint/2010/main" val="2438503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messages between systems tended to be</a:t>
            </a:r>
            <a:r>
              <a:rPr lang="en-US" baseline="0" dirty="0" smtClean="0"/>
              <a:t> sent and received</a:t>
            </a:r>
            <a:r>
              <a:rPr lang="en-US" dirty="0" smtClean="0"/>
              <a:t> within the same</a:t>
            </a:r>
            <a:r>
              <a:rPr lang="en-US" baseline="0" dirty="0" smtClean="0"/>
              <a:t> organization. For example, messages sent between patient administration and the lab.</a:t>
            </a:r>
          </a:p>
          <a:p>
            <a:endParaRPr lang="en-US" baseline="0" dirty="0" smtClean="0"/>
          </a:p>
          <a:p>
            <a:r>
              <a:rPr lang="en-US" baseline="0" dirty="0" smtClean="0"/>
              <a:t>The standard evolved by accretion; that is, upon being identified, a new field would be appended to the existing segment. As the standard has matured, several fields have been deprecated. For example, in the past the standard had fields for patient ID, social security number, drivers license number and others in the patient identification segment (PID). Now the standard has a field for patient identifier that may repeat and hold a list of various identifiers. </a:t>
            </a:r>
          </a:p>
          <a:p>
            <a:endParaRPr lang="en-US" baseline="0" dirty="0" smtClean="0"/>
          </a:p>
          <a:p>
            <a:r>
              <a:rPr lang="en-US" baseline="0" dirty="0" smtClean="0"/>
              <a:t>As the HL7 community has grown more experienced and technology has progressed, a better organized data model has also evolved. The comprehensive nature of the work undertaken to develop Version 3, largely in parts of the world other than the U.S., has also influenced the evolution of Version 2.</a:t>
            </a:r>
          </a:p>
          <a:p>
            <a:endParaRPr lang="en-US" baseline="0" dirty="0" smtClean="0"/>
          </a:p>
          <a:p>
            <a:r>
              <a:rPr lang="en-US" baseline="0" dirty="0" smtClean="0"/>
              <a:t>Backward compatibility, such as a Version 2.3 message being readable by a machine set up to send and receive Version 2.5 messages, is a goal, but is not always accomplished.</a:t>
            </a:r>
          </a:p>
          <a:p>
            <a:endParaRPr lang="en-US" baseline="0" dirty="0" smtClean="0"/>
          </a:p>
          <a:p>
            <a:r>
              <a:rPr lang="en-US" baseline="0" dirty="0" smtClean="0"/>
              <a:t>Many current implementations in the public health space are based on Version 2.5.1, but they also adopt, in advance, some features of Version 2.7.</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6</a:t>
            </a:fld>
            <a:endParaRPr lang="en-US"/>
          </a:p>
        </p:txBody>
      </p:sp>
    </p:spTree>
    <p:extLst>
      <p:ext uri="{BB962C8B-B14F-4D97-AF65-F5344CB8AC3E}">
        <p14:creationId xmlns:p14="http://schemas.microsoft.com/office/powerpoint/2010/main" val="253574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picture provides a simplified graphical overview of what interoperability entails,</a:t>
            </a:r>
            <a:r>
              <a:rPr lang="en-US" b="0" baseline="0" dirty="0" smtClean="0"/>
              <a:t> showing </a:t>
            </a:r>
            <a:r>
              <a:rPr lang="en-US" b="0" baseline="0" dirty="0" smtClean="0">
                <a:solidFill>
                  <a:schemeClr val="accent2"/>
                </a:solidFill>
              </a:rPr>
              <a:t>the possible connection between sender and receiver systems. Interoperability can be more complex—for example, when one system talks to another through a health information exchange, or HIE. </a:t>
            </a:r>
          </a:p>
          <a:p>
            <a:endParaRPr lang="en-US" b="0" baseline="0" dirty="0" smtClean="0">
              <a:solidFill>
                <a:schemeClr val="accent2"/>
              </a:solidFill>
            </a:endParaRPr>
          </a:p>
          <a:p>
            <a:r>
              <a:rPr lang="en-US" b="0" dirty="0" smtClean="0"/>
              <a:t>And as noted on this slide, HL7 is </a:t>
            </a:r>
            <a:r>
              <a:rPr lang="en-US" b="0" i="0" dirty="0" smtClean="0"/>
              <a:t>critical</a:t>
            </a:r>
            <a:r>
              <a:rPr lang="en-US" b="0" baseline="0" dirty="0" smtClean="0"/>
              <a:t> to sharing messages between sender and receiver systems, but is </a:t>
            </a:r>
            <a:r>
              <a:rPr lang="en-US" b="0" i="1" u="none" baseline="0" dirty="0" smtClean="0"/>
              <a:t>not</a:t>
            </a:r>
            <a:r>
              <a:rPr lang="en-US" b="0" baseline="0" dirty="0" smtClean="0"/>
              <a:t> enough on its own.</a:t>
            </a:r>
          </a:p>
          <a:p>
            <a:endParaRPr lang="en-US" b="0" baseline="0" dirty="0" smtClean="0"/>
          </a:p>
          <a:p>
            <a:r>
              <a:rPr lang="en-US" b="0" dirty="0" smtClean="0"/>
              <a:t>HL7</a:t>
            </a:r>
            <a:r>
              <a:rPr lang="en-US" b="0" baseline="0" dirty="0" smtClean="0"/>
              <a:t> is responsible for both semantic and syntactic </a:t>
            </a:r>
            <a:r>
              <a:rPr lang="en-US" baseline="0" dirty="0" smtClean="0"/>
              <a:t>interoperability (see the tools under the Analyzing Technical Options section of this presentation). Semantic standards refer to the vocabularies used to denote data elements such as events, lab results, and conditions. Syntactic standards refer to how the sender system packages those data and associated vocabularies before sending. </a:t>
            </a:r>
          </a:p>
          <a:p>
            <a:endParaRPr lang="en-US" baseline="0" dirty="0" smtClean="0"/>
          </a:p>
          <a:p>
            <a:r>
              <a:rPr lang="en-US" baseline="0" dirty="0" smtClean="0"/>
              <a:t>In addition, the transport layer refers to the protocol for connecting one system to another. Transport standards are different than semantic and syntactic standards, and the transport layer is “agnostic” to the semantics and syntax (the content and format) of the data being transported.</a:t>
            </a:r>
          </a:p>
          <a:p>
            <a:endParaRPr lang="en-US" baseline="0" dirty="0" smtClean="0"/>
          </a:p>
          <a:p>
            <a:r>
              <a:rPr lang="en-US" baseline="0" dirty="0" smtClean="0"/>
              <a:t>In looking at the </a:t>
            </a:r>
            <a:r>
              <a:rPr lang="en-US" b="1" baseline="0" dirty="0" smtClean="0"/>
              <a:t>seven </a:t>
            </a:r>
            <a:r>
              <a:rPr lang="en-US" baseline="0" dirty="0" smtClean="0"/>
              <a:t>steps depicted in this slide, you see where HL7 contributes and where it doesn’t.</a:t>
            </a:r>
          </a:p>
          <a:p>
            <a:endParaRPr lang="en-US" baseline="0" dirty="0" smtClean="0"/>
          </a:p>
          <a:p>
            <a:r>
              <a:rPr lang="en-US" baseline="0" dirty="0" smtClean="0"/>
              <a:t>In addition, the transport layer refers to the protocol for connecting one system to another. Transport standards differ from, and are content and format agnostic to, the semantic and syntactic standards of the data being transported.</a:t>
            </a:r>
          </a:p>
          <a:p>
            <a:endParaRPr lang="en-US" baseline="0" dirty="0" smtClean="0"/>
          </a:p>
          <a:p>
            <a:r>
              <a:rPr lang="en-US" baseline="0" dirty="0" smtClean="0"/>
              <a:t>The steps depicted in this graphic point out where HL7 does and does not contributes:</a:t>
            </a:r>
          </a:p>
          <a:p>
            <a:endParaRPr lang="en-US" baseline="0" dirty="0" smtClean="0"/>
          </a:p>
          <a:p>
            <a:r>
              <a:rPr lang="en-US" baseline="0" dirty="0" smtClean="0"/>
              <a:t>0) Something in the real world causes the process to start. It is called a </a:t>
            </a:r>
            <a:r>
              <a:rPr lang="en-US" i="1" baseline="0" dirty="0" smtClean="0"/>
              <a:t>trigger</a:t>
            </a:r>
            <a:r>
              <a:rPr lang="en-US" baseline="0" dirty="0" smtClean="0"/>
              <a:t> event. The trigger could be any number of activities, such as a person clicking a button on the sending system that requests a query of another system, or entering a new immunization into the system. </a:t>
            </a:r>
          </a:p>
          <a:p>
            <a:pPr marL="228587" indent="-228587">
              <a:buAutoNum type="arabicParenR"/>
            </a:pPr>
            <a:endParaRPr lang="en-US" baseline="0" dirty="0" smtClean="0"/>
          </a:p>
          <a:p>
            <a:pPr marL="228587" indent="-228587">
              <a:buAutoNum type="arabicParenR"/>
            </a:pPr>
            <a:r>
              <a:rPr lang="en-US" baseline="0" dirty="0" smtClean="0"/>
              <a:t>First, the sender prepares the data for transport. This means that they extract the needed data and package it for transport. They apply the specified HL7 standard to create this package of data in a specific and predictable way. </a:t>
            </a:r>
          </a:p>
          <a:p>
            <a:pPr marL="228587" indent="-228587">
              <a:buAutoNum type="arabicParenR"/>
            </a:pPr>
            <a:endParaRPr lang="en-US" baseline="0" dirty="0" smtClean="0"/>
          </a:p>
          <a:p>
            <a:pPr marL="228587" indent="-228587">
              <a:buAutoNum type="arabicParenR"/>
            </a:pPr>
            <a:r>
              <a:rPr lang="en-US" baseline="0" dirty="0" smtClean="0"/>
              <a:t>Next, the sender connects to the receiver through the transport layer. This step includes authenticating that the sender may send data. </a:t>
            </a:r>
          </a:p>
          <a:p>
            <a:pPr marL="228587" indent="-228587">
              <a:buAutoNum type="arabicParenR"/>
            </a:pPr>
            <a:endParaRPr lang="en-US" baseline="0" dirty="0" smtClean="0"/>
          </a:p>
          <a:p>
            <a:pPr marL="228587" indent="-228587">
              <a:buAutoNum type="arabicParenR"/>
            </a:pPr>
            <a:r>
              <a:rPr lang="en-US" baseline="0" dirty="0" smtClean="0"/>
              <a:t>Third, the receiver gets the package of data and parses it (translates it from HL7 to an internal format).</a:t>
            </a:r>
          </a:p>
          <a:p>
            <a:pPr marL="228587" indent="-228587">
              <a:buAutoNum type="arabicParenR"/>
            </a:pPr>
            <a:endParaRPr lang="en-US" baseline="0" dirty="0" smtClean="0"/>
          </a:p>
          <a:p>
            <a:pPr marL="228587" indent="-228587">
              <a:buAutoNum type="arabicParenR"/>
            </a:pPr>
            <a:r>
              <a:rPr lang="en-US" baseline="0" dirty="0" smtClean="0"/>
              <a:t>In the fourth step, the receiver processes the data, applying local business rules and data hygiene.  While this is not a part of the standard used, it is an important part of the process and can cause issues if not clearly documented by the receiver and communicated to the sender.</a:t>
            </a:r>
          </a:p>
          <a:p>
            <a:pPr marL="228587" indent="-228587">
              <a:buAutoNum type="arabicParenR"/>
            </a:pPr>
            <a:endParaRPr lang="en-US" baseline="0" dirty="0" smtClean="0"/>
          </a:p>
          <a:p>
            <a:pPr marL="228587" indent="-228587">
              <a:buAutoNum type="arabicParenR"/>
            </a:pPr>
            <a:r>
              <a:rPr lang="en-US" baseline="0" dirty="0" smtClean="0"/>
              <a:t>Then, the receiver acknowledges the receipt of the package of data and indicates whether it was successful or not.</a:t>
            </a:r>
          </a:p>
          <a:p>
            <a:pPr marL="228587" indent="-228587">
              <a:buAutoNum type="arabicParenR"/>
            </a:pPr>
            <a:endParaRPr lang="en-US" baseline="0" dirty="0" smtClean="0"/>
          </a:p>
          <a:p>
            <a:pPr marL="228587" indent="-228587">
              <a:buAutoNum type="arabicParenR"/>
            </a:pPr>
            <a:r>
              <a:rPr lang="en-US" baseline="0" dirty="0" smtClean="0"/>
              <a:t>Finally, and crucially, regardless of the number of </a:t>
            </a:r>
            <a:r>
              <a:rPr lang="en-US" b="1" u="none" baseline="0" dirty="0" smtClean="0"/>
              <a:t>steps</a:t>
            </a:r>
            <a:r>
              <a:rPr lang="en-US" u="none" baseline="0" dirty="0" smtClean="0"/>
              <a:t> </a:t>
            </a:r>
            <a:r>
              <a:rPr lang="en-US" baseline="0" dirty="0" smtClean="0"/>
              <a:t>between sender and receiver, the response must return to the sender. For instance, if the data pass through an HIE, the receiver must return the acknowledgement through the HIE to the initiating system. This allows the sender to be informed of the outcome, and is especially important for helping detect problems on the receiving side.</a:t>
            </a:r>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7</a:t>
            </a:fld>
            <a:endParaRPr lang="en-US"/>
          </a:p>
        </p:txBody>
      </p:sp>
    </p:spTree>
    <p:extLst>
      <p:ext uri="{BB962C8B-B14F-4D97-AF65-F5344CB8AC3E}">
        <p14:creationId xmlns:p14="http://schemas.microsoft.com/office/powerpoint/2010/main" val="3273993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name of an HL7 Version 2 message is captured</a:t>
            </a:r>
            <a:r>
              <a:rPr lang="en-US" baseline="0" dirty="0" smtClean="0"/>
              <a:t> as a 3 character string, for example, “ACK.” The trigger is typically an event, like a patient being transferred from one facility to another or a patient receiving an immunization.</a:t>
            </a:r>
            <a:endParaRPr lang="en-US" dirty="0" smtClean="0"/>
          </a:p>
          <a:p>
            <a:endParaRPr lang="en-US" dirty="0" smtClean="0"/>
          </a:p>
          <a:p>
            <a:r>
              <a:rPr lang="en-US" dirty="0" smtClean="0"/>
              <a:t>The</a:t>
            </a:r>
            <a:r>
              <a:rPr lang="en-US" baseline="0" dirty="0" smtClean="0"/>
              <a:t> list in this slide includes a few of the many possible </a:t>
            </a:r>
            <a:r>
              <a:rPr lang="en-US" dirty="0" smtClean="0"/>
              <a:t>examples of</a:t>
            </a:r>
            <a:r>
              <a:rPr lang="en-US" baseline="0" dirty="0" smtClean="0"/>
              <a:t> Version 2 messages:</a:t>
            </a:r>
          </a:p>
          <a:p>
            <a:endParaRPr lang="en-US" baseline="0" dirty="0" smtClean="0"/>
          </a:p>
          <a:p>
            <a:r>
              <a:rPr lang="en-US" baseline="0" dirty="0" smtClean="0"/>
              <a:t>Some messages, like VXU, have one trigger and one format. Other messages, like ADT, have more than one trigger, and each trigger may have a unique format. This format may include different types of data and have a different structure. We will discuss how messages are composed later in this presentation.</a:t>
            </a:r>
          </a:p>
          <a:p>
            <a:endParaRPr lang="en-US" baseline="0" dirty="0" smtClean="0"/>
          </a:p>
          <a:p>
            <a:r>
              <a:rPr lang="en-US" baseline="0" dirty="0" smtClean="0"/>
              <a:t>Unlike flat file structures, in which fields have fixed positions and fixed sizes, the Version 2 message permits the size and content of the message to expand or contract to carry only the data required. This is accomplished by allowing:</a:t>
            </a:r>
          </a:p>
          <a:p>
            <a:endParaRPr lang="en-US" baseline="0" dirty="0" smtClean="0"/>
          </a:p>
          <a:p>
            <a:pPr marL="171450" indent="-171450">
              <a:buFont typeface="Arial"/>
              <a:buChar char="•"/>
            </a:pPr>
            <a:r>
              <a:rPr lang="en-US" baseline="0" dirty="0" smtClean="0"/>
              <a:t>Some segments to be optional, repeat, or both.</a:t>
            </a:r>
          </a:p>
          <a:p>
            <a:pPr marL="171450" indent="-171450">
              <a:buFont typeface="Arial"/>
              <a:buChar char="•"/>
            </a:pPr>
            <a:r>
              <a:rPr lang="en-US" baseline="0" dirty="0" smtClean="0"/>
              <a:t>Some fields to be optional, repeat, or both. For example, the NK1 (next of kin) segment is usually optional and repeating. When no information about a next of kin is known or relevant, the message includes no NK1 segment. When the Mother, Father, and the Grandmother are important content in the message, each would have an NK1 segment.</a:t>
            </a:r>
          </a:p>
          <a:p>
            <a:pPr marL="171450" indent="-171450">
              <a:buFont typeface="Arial"/>
              <a:buChar char="•"/>
            </a:pPr>
            <a:r>
              <a:rPr lang="en-US" baseline="0" dirty="0" smtClean="0"/>
              <a:t>A person may have more than one identifier, such as SSN or medical record number. The field holding the person identifier allows repeats, but requires that the identifier type and assigning authority be included.</a:t>
            </a:r>
          </a:p>
          <a:p>
            <a:pPr marL="171450" indent="-171450">
              <a:buFont typeface="Arial"/>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8</a:t>
            </a:fld>
            <a:endParaRPr lang="en-US"/>
          </a:p>
        </p:txBody>
      </p:sp>
    </p:spTree>
    <p:extLst>
      <p:ext uri="{BB962C8B-B14F-4D97-AF65-F5344CB8AC3E}">
        <p14:creationId xmlns:p14="http://schemas.microsoft.com/office/powerpoint/2010/main" val="2086991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Segments are like</a:t>
            </a:r>
            <a:r>
              <a:rPr lang="en-US" baseline="0" dirty="0" smtClean="0"/>
              <a:t> sentences in a message, or rail cars in a train.</a:t>
            </a:r>
          </a:p>
          <a:p>
            <a:endParaRPr lang="en-US" baseline="0" dirty="0" smtClean="0"/>
          </a:p>
          <a:p>
            <a:r>
              <a:rPr lang="en-US" dirty="0" smtClean="0"/>
              <a:t>Each </a:t>
            </a:r>
            <a:r>
              <a:rPr lang="en-US" b="0" dirty="0" smtClean="0"/>
              <a:t>segment</a:t>
            </a:r>
            <a:r>
              <a:rPr lang="en-US" dirty="0" smtClean="0"/>
              <a:t> has a name that identifies</a:t>
            </a:r>
            <a:r>
              <a:rPr lang="en-US" baseline="0" dirty="0" smtClean="0"/>
              <a:t> what it does, or its “job.”</a:t>
            </a:r>
          </a:p>
          <a:p>
            <a:endParaRPr lang="en-US" baseline="0" dirty="0" smtClean="0"/>
          </a:p>
          <a:p>
            <a:r>
              <a:rPr lang="en-US" baseline="0" dirty="0" smtClean="0"/>
              <a:t>Each segment also has a position in the message. Each instance of a segment is composed of fields, which carry the data. </a:t>
            </a:r>
          </a:p>
          <a:p>
            <a:endParaRPr lang="en-US" baseline="0" dirty="0" smtClean="0"/>
          </a:p>
          <a:p>
            <a:r>
              <a:rPr lang="en-US" baseline="0" dirty="0" smtClean="0"/>
              <a:t>The fields have fixed positions, but some may be optional and some may repeat. This is one way the message may flexibly carry varying amounts of information, depending on a specific situation.</a:t>
            </a:r>
          </a:p>
          <a:p>
            <a:endParaRPr lang="en-US" dirty="0" smtClean="0"/>
          </a:p>
          <a:p>
            <a:r>
              <a:rPr lang="en-US" dirty="0" smtClean="0"/>
              <a:t>Most systems use</a:t>
            </a:r>
            <a:r>
              <a:rPr lang="en-US" baseline="0" dirty="0" smtClean="0"/>
              <a:t> a standard set of separators.</a:t>
            </a:r>
          </a:p>
          <a:p>
            <a:endParaRPr lang="en-US" dirty="0" smtClean="0"/>
          </a:p>
          <a:p>
            <a:r>
              <a:rPr lang="en-US" dirty="0" smtClean="0"/>
              <a:t>Each</a:t>
            </a:r>
            <a:r>
              <a:rPr lang="en-US" baseline="0" dirty="0" smtClean="0"/>
              <a:t> field starts with a “pipe” denoted by a straight line “|” (that looks like a long bar).</a:t>
            </a:r>
          </a:p>
          <a:p>
            <a:endParaRPr lang="en-US" baseline="0" dirty="0" smtClean="0"/>
          </a:p>
          <a:p>
            <a:r>
              <a:rPr lang="en-US" baseline="0" dirty="0" smtClean="0"/>
              <a:t>Each field has a fixed position. If a field is empty, the pipe maintains its position.</a:t>
            </a:r>
          </a:p>
          <a:p>
            <a:endParaRPr lang="en-US" baseline="0" dirty="0" smtClean="0"/>
          </a:p>
          <a:p>
            <a:r>
              <a:rPr lang="en-US" baseline="0" dirty="0" smtClean="0"/>
              <a:t>Each field has a data type. A data type specifies the structure (to be discussed below).</a:t>
            </a:r>
            <a:endParaRPr lang="en-US" dirty="0" smtClean="0"/>
          </a:p>
          <a:p>
            <a:endParaRPr lang="en-US" dirty="0"/>
          </a:p>
        </p:txBody>
      </p:sp>
      <p:sp>
        <p:nvSpPr>
          <p:cNvPr id="4" name="Slide Number Placeholder 3"/>
          <p:cNvSpPr>
            <a:spLocks noGrp="1"/>
          </p:cNvSpPr>
          <p:nvPr>
            <p:ph type="sldNum" sz="quarter" idx="10"/>
          </p:nvPr>
        </p:nvSpPr>
        <p:spPr/>
        <p:txBody>
          <a:bodyPr/>
          <a:lstStyle/>
          <a:p>
            <a:fld id="{305A232D-A5AD-472C-9D0B-6A505C327286}" type="slidenum">
              <a:rPr lang="en-US" smtClean="0"/>
              <a:t>9</a:t>
            </a:fld>
            <a:endParaRPr lang="en-US"/>
          </a:p>
        </p:txBody>
      </p:sp>
    </p:spTree>
    <p:extLst>
      <p:ext uri="{BB962C8B-B14F-4D97-AF65-F5344CB8AC3E}">
        <p14:creationId xmlns:p14="http://schemas.microsoft.com/office/powerpoint/2010/main" val="550904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1630" y="3088232"/>
            <a:ext cx="6683448" cy="904421"/>
          </a:xfrm>
          <a:prstGeom prst="rect">
            <a:avLst/>
          </a:prstGeom>
        </p:spPr>
        <p:txBody>
          <a:bodyPr anchor="b" anchorCtr="0">
            <a:normAutofit/>
          </a:bodyPr>
          <a:lstStyle>
            <a:lvl1pPr algn="l">
              <a:defRPr sz="3600"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281630" y="4023778"/>
            <a:ext cx="6683448" cy="506968"/>
          </a:xfrm>
          <a:prstGeom prst="rect">
            <a:avLst/>
          </a:prstGeo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3301727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109" y="2130425"/>
            <a:ext cx="7484091"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1783774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18040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4308374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85453"/>
            <a:ext cx="4038600" cy="4040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85453"/>
            <a:ext cx="4038600" cy="40407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769794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F4E346C-BAC3-C14C-A8CD-97E525095829}" type="datetimeFigureOut">
              <a:rPr lang="en-US" smtClean="0"/>
              <a:t>9/28/2015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4280B-3DCB-134B-A161-8978343EEB50}" type="slidenum">
              <a:rPr lang="en-US" smtClean="0"/>
              <a:t>‹#›</a:t>
            </a:fld>
            <a:endParaRPr lang="en-US"/>
          </a:p>
        </p:txBody>
      </p:sp>
    </p:spTree>
    <p:extLst>
      <p:ext uri="{BB962C8B-B14F-4D97-AF65-F5344CB8AC3E}">
        <p14:creationId xmlns:p14="http://schemas.microsoft.com/office/powerpoint/2010/main" val="13491080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F4E346C-BAC3-C14C-A8CD-97E525095829}" type="datetimeFigureOut">
              <a:rPr lang="en-US" smtClean="0"/>
              <a:t>9/28/2015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A34280B-3DCB-134B-A161-8978343EEB50}" type="slidenum">
              <a:rPr lang="en-US" smtClean="0"/>
              <a:t>‹#›</a:t>
            </a:fld>
            <a:endParaRPr lang="en-US"/>
          </a:p>
        </p:txBody>
      </p:sp>
    </p:spTree>
    <p:extLst>
      <p:ext uri="{BB962C8B-B14F-4D97-AF65-F5344CB8AC3E}">
        <p14:creationId xmlns:p14="http://schemas.microsoft.com/office/powerpoint/2010/main" val="1833415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83304"/>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83305"/>
            <a:ext cx="5111750" cy="49947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445354"/>
            <a:ext cx="3008313" cy="40030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00044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49409"/>
            <a:ext cx="5486400" cy="33781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23945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jpg"/><Relationship Id="rId5" Type="http://schemas.openxmlformats.org/officeDocument/2006/relationships/slideLayout" Target="../slideLayouts/slideLayout6.xml"/><Relationship Id="rId10" Type="http://schemas.openxmlformats.org/officeDocument/2006/relationships/image" Target="../media/image1.jpg"/><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EHRtoolkitLogoFINAL.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9842" y="1335080"/>
            <a:ext cx="3159004" cy="1320292"/>
          </a:xfrm>
          <a:prstGeom prst="rect">
            <a:avLst/>
          </a:prstGeom>
        </p:spPr>
      </p:pic>
      <p:sp>
        <p:nvSpPr>
          <p:cNvPr id="9" name="Rectangle 8"/>
          <p:cNvSpPr/>
          <p:nvPr userDrawn="1"/>
        </p:nvSpPr>
        <p:spPr>
          <a:xfrm>
            <a:off x="-1" y="3013323"/>
            <a:ext cx="9144001" cy="1614280"/>
          </a:xfrm>
          <a:prstGeom prst="rect">
            <a:avLst/>
          </a:prstGeom>
          <a:solidFill>
            <a:schemeClr val="accent2"/>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HII Logo.jp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665891" y="5799303"/>
            <a:ext cx="2021934" cy="503237"/>
          </a:xfrm>
          <a:prstGeom prst="rect">
            <a:avLst/>
          </a:prstGeom>
        </p:spPr>
      </p:pic>
      <p:sp>
        <p:nvSpPr>
          <p:cNvPr id="11" name="TextBox 10"/>
          <p:cNvSpPr txBox="1"/>
          <p:nvPr userDrawn="1"/>
        </p:nvSpPr>
        <p:spPr>
          <a:xfrm>
            <a:off x="2317712" y="4624048"/>
            <a:ext cx="6199139" cy="569387"/>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300" b="1" i="0" u="none" strike="noStrike" kern="1200" baseline="0" dirty="0" smtClean="0">
                <a:solidFill>
                  <a:schemeClr val="tx1"/>
                </a:solidFill>
                <a:latin typeface="+mn-lt"/>
                <a:ea typeface="+mn-ea"/>
                <a:cs typeface="+mn-cs"/>
              </a:rPr>
              <a:t>Toolkit for Planning an EHR-based Surveillance Program   |   </a:t>
            </a:r>
            <a:r>
              <a:rPr lang="en-US" sz="1300" b="1" i="0" u="none" strike="noStrike" kern="1200" baseline="0" dirty="0" err="1" smtClean="0">
                <a:solidFill>
                  <a:schemeClr val="accent2"/>
                </a:solidFill>
                <a:latin typeface="+mn-lt"/>
                <a:ea typeface="+mn-ea"/>
                <a:cs typeface="+mn-cs"/>
              </a:rPr>
              <a:t>www.phii.org</a:t>
            </a:r>
            <a:r>
              <a:rPr lang="en-US" sz="1300" b="1" i="0" u="none" strike="noStrike" kern="1200" baseline="0" dirty="0" smtClean="0">
                <a:solidFill>
                  <a:schemeClr val="accent2"/>
                </a:solidFill>
                <a:latin typeface="+mn-lt"/>
                <a:ea typeface="+mn-ea"/>
                <a:cs typeface="+mn-cs"/>
              </a:rPr>
              <a:t>/</a:t>
            </a:r>
            <a:r>
              <a:rPr lang="en-US" sz="1300" b="1" i="0" u="none" strike="noStrike" kern="1200" baseline="0" dirty="0" err="1" smtClean="0">
                <a:solidFill>
                  <a:schemeClr val="accent2"/>
                </a:solidFill>
                <a:latin typeface="+mn-lt"/>
                <a:ea typeface="+mn-ea"/>
                <a:cs typeface="+mn-cs"/>
              </a:rPr>
              <a:t>EHRtoolkit</a:t>
            </a:r>
            <a:endParaRPr lang="en-US" sz="1300" b="1" i="0" u="none" strike="noStrike" kern="1200" baseline="0" dirty="0" smtClean="0">
              <a:solidFill>
                <a:schemeClr val="accent2"/>
              </a:solidFill>
              <a:latin typeface="+mn-lt"/>
              <a:ea typeface="+mn-ea"/>
              <a:cs typeface="+mn-cs"/>
            </a:endParaRPr>
          </a:p>
          <a:p>
            <a:endParaRPr lang="en-US" dirty="0"/>
          </a:p>
        </p:txBody>
      </p:sp>
    </p:spTree>
    <p:extLst>
      <p:ext uri="{BB962C8B-B14F-4D97-AF65-F5344CB8AC3E}">
        <p14:creationId xmlns:p14="http://schemas.microsoft.com/office/powerpoint/2010/main" val="987970685"/>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80987" y="1141425"/>
            <a:ext cx="7651167" cy="680320"/>
          </a:xfrm>
          <a:prstGeom prst="rect">
            <a:avLst/>
          </a:prstGeom>
        </p:spPr>
        <p:txBody>
          <a:bodyPr vert="horz" lIns="91440" tIns="45720" rIns="91440" bIns="45720" rtlCol="0" anchor="b"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80986" y="1942691"/>
            <a:ext cx="7605813" cy="43136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EHRtoolkitLogoFINAL.jp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23119" y="304808"/>
            <a:ext cx="1658081" cy="692988"/>
          </a:xfrm>
          <a:prstGeom prst="rect">
            <a:avLst/>
          </a:prstGeom>
        </p:spPr>
      </p:pic>
      <p:pic>
        <p:nvPicPr>
          <p:cNvPr id="9" name="Picture 8" descr="PHII Logo.jp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441200" y="140317"/>
            <a:ext cx="1321800" cy="328981"/>
          </a:xfrm>
          <a:prstGeom prst="rect">
            <a:avLst/>
          </a:prstGeom>
        </p:spPr>
      </p:pic>
      <p:cxnSp>
        <p:nvCxnSpPr>
          <p:cNvPr id="11" name="Straight Connector 10"/>
          <p:cNvCxnSpPr/>
          <p:nvPr userDrawn="1"/>
        </p:nvCxnSpPr>
        <p:spPr>
          <a:xfrm>
            <a:off x="2174722" y="304808"/>
            <a:ext cx="0" cy="692988"/>
          </a:xfrm>
          <a:prstGeom prst="line">
            <a:avLst/>
          </a:prstGeom>
          <a:ln w="9525">
            <a:solidFill>
              <a:schemeClr val="accent3"/>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flipH="1">
            <a:off x="451891" y="6456057"/>
            <a:ext cx="8311109" cy="0"/>
          </a:xfrm>
          <a:prstGeom prst="line">
            <a:avLst/>
          </a:prstGeom>
          <a:ln w="9525">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userDrawn="1"/>
        </p:nvSpPr>
        <p:spPr>
          <a:xfrm>
            <a:off x="2680054" y="6526819"/>
            <a:ext cx="6199139" cy="507831"/>
          </a:xfrm>
          <a:prstGeom prst="rect">
            <a:avLst/>
          </a:prstGeom>
          <a:noFill/>
        </p:spPr>
        <p:txBody>
          <a:bodyPr wrap="square" rtlCol="0">
            <a:sp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900" b="1" i="0" u="none" strike="noStrike" kern="1200" baseline="0" dirty="0" smtClean="0">
                <a:solidFill>
                  <a:schemeClr val="tx1"/>
                </a:solidFill>
                <a:latin typeface="+mn-lt"/>
                <a:ea typeface="+mn-ea"/>
                <a:cs typeface="+mn-cs"/>
              </a:rPr>
              <a:t>Toolkit for Planning an EHR-based Surveillance Program   |   </a:t>
            </a:r>
            <a:r>
              <a:rPr lang="en-US" sz="900" b="1" i="0" u="none" strike="noStrike" kern="1200" baseline="0" dirty="0" err="1" smtClean="0">
                <a:solidFill>
                  <a:srgbClr val="76BD22"/>
                </a:solidFill>
                <a:latin typeface="+mn-lt"/>
                <a:ea typeface="+mn-ea"/>
                <a:cs typeface="+mn-cs"/>
              </a:rPr>
              <a:t>www.phii.org</a:t>
            </a:r>
            <a:r>
              <a:rPr lang="en-US" sz="900" b="1" i="0" u="none" strike="noStrike" kern="1200" baseline="0" dirty="0" smtClean="0">
                <a:solidFill>
                  <a:srgbClr val="76BD22"/>
                </a:solidFill>
                <a:latin typeface="+mn-lt"/>
                <a:ea typeface="+mn-ea"/>
                <a:cs typeface="+mn-cs"/>
              </a:rPr>
              <a:t>/</a:t>
            </a:r>
            <a:r>
              <a:rPr lang="en-US" sz="900" b="1" i="0" u="none" strike="noStrike" kern="1200" baseline="0" dirty="0" err="1" smtClean="0">
                <a:solidFill>
                  <a:srgbClr val="76BD22"/>
                </a:solidFill>
                <a:latin typeface="+mn-lt"/>
                <a:ea typeface="+mn-ea"/>
                <a:cs typeface="+mn-cs"/>
              </a:rPr>
              <a:t>EHRtoolkit</a:t>
            </a:r>
            <a:endParaRPr lang="en-US" sz="900" b="1" i="0" u="none" strike="noStrike" kern="1200" baseline="0" dirty="0" smtClean="0">
              <a:solidFill>
                <a:srgbClr val="76BD22"/>
              </a:solidFill>
              <a:latin typeface="+mn-lt"/>
              <a:ea typeface="+mn-ea"/>
              <a:cs typeface="+mn-cs"/>
            </a:endParaRPr>
          </a:p>
          <a:p>
            <a:endParaRPr lang="en-US" dirty="0"/>
          </a:p>
        </p:txBody>
      </p:sp>
    </p:spTree>
    <p:extLst>
      <p:ext uri="{BB962C8B-B14F-4D97-AF65-F5344CB8AC3E}">
        <p14:creationId xmlns:p14="http://schemas.microsoft.com/office/powerpoint/2010/main" val="113460027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6" r:id="rId5"/>
    <p:sldLayoutId id="2147483657" r:id="rId6"/>
    <p:sldLayoutId id="2147483658" r:id="rId7"/>
    <p:sldLayoutId id="2147483659" r:id="rId8"/>
  </p:sldLayoutIdLst>
  <p:timing>
    <p:tnLst>
      <p:par>
        <p:cTn id="1" dur="indefinite" restart="never" nodeType="tmRoot"/>
      </p:par>
    </p:tnLst>
  </p:timing>
  <p:txStyles>
    <p:titleStyle>
      <a:lvl1pPr algn="l" defTabSz="457200" rtl="0" eaLnBrk="1" latinLnBrk="0" hangingPunct="1">
        <a:lnSpc>
          <a:spcPts val="3800"/>
        </a:lnSpc>
        <a:spcBef>
          <a:spcPct val="0"/>
        </a:spcBef>
        <a:buNone/>
        <a:defRPr sz="3400" b="1" kern="1200">
          <a:solidFill>
            <a:schemeClr val="accent2"/>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hl7.or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phinvads.cdc.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hl7.or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HL7 Version 2 Messages</a:t>
            </a:r>
            <a:endParaRPr lang="en-US" dirty="0"/>
          </a:p>
        </p:txBody>
      </p:sp>
      <p:sp>
        <p:nvSpPr>
          <p:cNvPr id="3" name="Subtitle 2"/>
          <p:cNvSpPr>
            <a:spLocks noGrp="1"/>
          </p:cNvSpPr>
          <p:nvPr>
            <p:ph type="subTitle" idx="1"/>
          </p:nvPr>
        </p:nvSpPr>
        <p:spPr/>
        <p:txBody>
          <a:bodyPr/>
          <a:lstStyle/>
          <a:p>
            <a:r>
              <a:rPr lang="en-US" dirty="0" smtClean="0"/>
              <a:t>An Introduction</a:t>
            </a:r>
            <a:endParaRPr lang="en-US" dirty="0"/>
          </a:p>
        </p:txBody>
      </p:sp>
    </p:spTree>
    <p:extLst>
      <p:ext uri="{BB962C8B-B14F-4D97-AF65-F5344CB8AC3E}">
        <p14:creationId xmlns:p14="http://schemas.microsoft.com/office/powerpoint/2010/main" val="1448426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Delimiters Separate Components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62287712"/>
              </p:ext>
            </p:extLst>
          </p:nvPr>
        </p:nvGraphicFramePr>
        <p:xfrm>
          <a:off x="457200" y="2178142"/>
          <a:ext cx="8229600" cy="2966720"/>
        </p:xfrm>
        <a:graphic>
          <a:graphicData uri="http://schemas.openxmlformats.org/drawingml/2006/table">
            <a:tbl>
              <a:tblPr firstRow="1" bandRow="1">
                <a:tableStyleId>{91EBBBCC-DAD2-459C-BE2E-F6DE35CF9A28}</a:tableStyleId>
              </a:tblPr>
              <a:tblGrid>
                <a:gridCol w="4114800"/>
                <a:gridCol w="4114800"/>
              </a:tblGrid>
              <a:tr h="370840">
                <a:tc>
                  <a:txBody>
                    <a:bodyPr/>
                    <a:lstStyle/>
                    <a:p>
                      <a:r>
                        <a:rPr lang="en-US" dirty="0" smtClean="0"/>
                        <a:t>Type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Character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r>
              <a:tr h="370840">
                <a:tc>
                  <a:txBody>
                    <a:bodyPr/>
                    <a:lstStyle/>
                    <a:p>
                      <a:r>
                        <a:rPr lang="en-US" dirty="0" smtClean="0"/>
                        <a:t>Segment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3 character</a:t>
                      </a:r>
                      <a:r>
                        <a:rPr lang="en-US" baseline="0" dirty="0" smtClean="0"/>
                        <a:t> code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Segment Terminator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Carriage</a:t>
                      </a:r>
                      <a:r>
                        <a:rPr lang="en-US" baseline="0" dirty="0" smtClean="0"/>
                        <a:t> Return (ASCII 13)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Field Separator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(ASCII 124)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Component Separator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(ASCII 94)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Repeat Separator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(ASCII 126)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Escape</a:t>
                      </a:r>
                      <a:r>
                        <a:rPr lang="en-US" baseline="0" dirty="0" smtClean="0"/>
                        <a:t> Separator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(ASCII 92)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Subcomponent Separator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&amp; (ASCII 38)</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020661"/>
            <a:ext cx="7651167" cy="680320"/>
          </a:xfrm>
        </p:spPr>
        <p:txBody>
          <a:bodyPr/>
          <a:lstStyle/>
          <a:p>
            <a:r>
              <a:rPr lang="en-US" dirty="0" smtClean="0"/>
              <a:t>ACK Message Specification</a:t>
            </a:r>
            <a:endParaRPr lang="en-US" dirty="0"/>
          </a:p>
        </p:txBody>
      </p:sp>
      <p:sp>
        <p:nvSpPr>
          <p:cNvPr id="3" name="Content Placeholder 2"/>
          <p:cNvSpPr>
            <a:spLocks noGrp="1"/>
          </p:cNvSpPr>
          <p:nvPr>
            <p:ph idx="1"/>
          </p:nvPr>
        </p:nvSpPr>
        <p:spPr>
          <a:xfrm>
            <a:off x="1080986" y="1640781"/>
            <a:ext cx="7605813" cy="4313667"/>
          </a:xfrm>
        </p:spPr>
        <p:txBody>
          <a:bodyPr/>
          <a:lstStyle/>
          <a:p>
            <a:pPr marL="0" indent="0">
              <a:buNone/>
            </a:pPr>
            <a:r>
              <a:rPr lang="en-US" sz="2000" b="1" dirty="0"/>
              <a:t>HL7’s Definition:</a:t>
            </a:r>
          </a:p>
          <a:p>
            <a:pPr marL="0" indent="0">
              <a:buNone/>
            </a:pPr>
            <a:r>
              <a:rPr lang="en-US" sz="2000" dirty="0"/>
              <a:t>“The simple general acknowledgment (ACK) can be used where the application does not define a special </a:t>
            </a:r>
            <a:r>
              <a:rPr lang="en-US" sz="2000" dirty="0" smtClean="0"/>
              <a:t>application-level </a:t>
            </a:r>
            <a:r>
              <a:rPr lang="en-US" sz="2000" dirty="0"/>
              <a:t>acknowledgment message or where there has been an error that precludes application processing.”</a:t>
            </a: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94011417"/>
              </p:ext>
            </p:extLst>
          </p:nvPr>
        </p:nvGraphicFramePr>
        <p:xfrm>
          <a:off x="623256" y="3362042"/>
          <a:ext cx="8001000" cy="2995635"/>
        </p:xfrm>
        <a:graphic>
          <a:graphicData uri="http://schemas.openxmlformats.org/drawingml/2006/table">
            <a:tbl>
              <a:tblPr firstRow="1" bandRow="1">
                <a:tableStyleId>{91EBBBCC-DAD2-459C-BE2E-F6DE35CF9A28}</a:tableStyleId>
              </a:tblPr>
              <a:tblGrid>
                <a:gridCol w="2904948"/>
                <a:gridCol w="1371597"/>
                <a:gridCol w="1414732"/>
                <a:gridCol w="2309723"/>
              </a:tblGrid>
              <a:tr h="358807">
                <a:tc>
                  <a:txBody>
                    <a:bodyPr/>
                    <a:lstStyle/>
                    <a:p>
                      <a:r>
                        <a:rPr lang="en-US" dirty="0" smtClean="0"/>
                        <a:t>Segment</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Usage</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Cardinality</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Notes</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r>
              <a:tr h="602668">
                <a:tc>
                  <a:txBody>
                    <a:bodyPr/>
                    <a:lstStyle/>
                    <a:p>
                      <a:pPr algn="l"/>
                      <a:r>
                        <a:rPr lang="en-US" dirty="0" smtClean="0"/>
                        <a:t>MSH (Message</a:t>
                      </a:r>
                      <a:r>
                        <a:rPr lang="en-US" baseline="0" dirty="0" smtClean="0"/>
                        <a:t> Header Segment)</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dirty="0" smtClean="0"/>
                        <a:t>Required</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9403">
                <a:tc>
                  <a:txBody>
                    <a:bodyPr/>
                    <a:lstStyle/>
                    <a:p>
                      <a:pPr algn="l"/>
                      <a:r>
                        <a:rPr lang="en-US" dirty="0" smtClean="0"/>
                        <a:t>SFT (Software</a:t>
                      </a:r>
                      <a:r>
                        <a:rPr lang="en-US" baseline="0" dirty="0" smtClean="0"/>
                        <a:t> Segment)</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dirty="0" smtClean="0"/>
                        <a:t>Optional</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(0..1)</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9635">
                <a:tc>
                  <a:txBody>
                    <a:bodyPr/>
                    <a:lstStyle/>
                    <a:p>
                      <a:pPr algn="l"/>
                      <a:r>
                        <a:rPr lang="en-US" dirty="0" smtClean="0"/>
                        <a:t>MSA (Message Acknowledgement</a:t>
                      </a:r>
                      <a:r>
                        <a:rPr lang="en-US" baseline="0" dirty="0" smtClean="0"/>
                        <a:t> Segment)</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dirty="0" smtClean="0"/>
                        <a:t>Required</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3766">
                <a:tc>
                  <a:txBody>
                    <a:bodyPr/>
                    <a:lstStyle/>
                    <a:p>
                      <a:pPr algn="l"/>
                      <a:r>
                        <a:rPr lang="en-US" dirty="0" smtClean="0"/>
                        <a:t>ERR (Error Segment)</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dirty="0" smtClean="0"/>
                        <a:t>Required but may be empty</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(0..*)</a:t>
                      </a:r>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marL="88900" marR="889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Example ACK Message</a:t>
            </a:r>
            <a:endParaRPr lang="en-US" dirty="0"/>
          </a:p>
        </p:txBody>
      </p:sp>
      <p:sp>
        <p:nvSpPr>
          <p:cNvPr id="3" name="Content Placeholder 2"/>
          <p:cNvSpPr>
            <a:spLocks noGrp="1"/>
          </p:cNvSpPr>
          <p:nvPr>
            <p:ph idx="1"/>
          </p:nvPr>
        </p:nvSpPr>
        <p:spPr/>
        <p:txBody>
          <a:bodyPr/>
          <a:lstStyle/>
          <a:p>
            <a:pPr>
              <a:buNone/>
            </a:pPr>
            <a:r>
              <a:rPr lang="en-US" dirty="0"/>
              <a:t>MSH</a:t>
            </a:r>
            <a:r>
              <a:rPr lang="en-US" dirty="0">
                <a:solidFill>
                  <a:srgbClr val="FF0000"/>
                </a:solidFill>
              </a:rPr>
              <a:t>|</a:t>
            </a:r>
            <a:r>
              <a:rPr lang="en-US" dirty="0">
                <a:solidFill>
                  <a:srgbClr val="0000FF"/>
                </a:solidFill>
              </a:rPr>
              <a:t>^~\&amp;</a:t>
            </a:r>
            <a:r>
              <a:rPr lang="en-US" dirty="0"/>
              <a:t>||DCS|MYIIS|PHS||20090604||</a:t>
            </a:r>
            <a:r>
              <a:rPr lang="en-US" dirty="0">
                <a:solidFill>
                  <a:srgbClr val="FF0000"/>
                </a:solidFill>
              </a:rPr>
              <a:t>ACK^V04^ACK</a:t>
            </a:r>
            <a:r>
              <a:rPr lang="en-US" dirty="0"/>
              <a:t>|9299381|P|2.5.1|||NE|NE&lt;CR&gt;</a:t>
            </a:r>
          </a:p>
          <a:p>
            <a:pPr>
              <a:buNone/>
            </a:pPr>
            <a:r>
              <a:rPr lang="en-US" dirty="0"/>
              <a:t> </a:t>
            </a:r>
          </a:p>
          <a:p>
            <a:pPr>
              <a:buNone/>
            </a:pPr>
            <a:r>
              <a:rPr lang="en-US" dirty="0"/>
              <a:t>MSA|AA|400586704&lt;CR&gt;</a:t>
            </a:r>
          </a:p>
          <a:p>
            <a:pPr marL="0" indent="0">
              <a:buNone/>
            </a:pPr>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046539"/>
            <a:ext cx="7651167" cy="680320"/>
          </a:xfrm>
        </p:spPr>
        <p:txBody>
          <a:bodyPr/>
          <a:lstStyle/>
          <a:p>
            <a:r>
              <a:rPr lang="en-US" sz="3600" dirty="0"/>
              <a:t>PID Segment (Partial)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44208085"/>
              </p:ext>
            </p:extLst>
          </p:nvPr>
        </p:nvGraphicFramePr>
        <p:xfrm>
          <a:off x="538646" y="1847623"/>
          <a:ext cx="8193508" cy="4470417"/>
        </p:xfrm>
        <a:graphic>
          <a:graphicData uri="http://schemas.openxmlformats.org/drawingml/2006/table">
            <a:tbl>
              <a:tblPr firstRow="1" bandRow="1">
                <a:tableStyleId>{91EBBBCC-DAD2-459C-BE2E-F6DE35CF9A28}</a:tableStyleId>
              </a:tblPr>
              <a:tblGrid>
                <a:gridCol w="2048377"/>
                <a:gridCol w="2048377"/>
                <a:gridCol w="2048377"/>
                <a:gridCol w="2048377"/>
              </a:tblGrid>
              <a:tr h="507388">
                <a:tc>
                  <a:txBody>
                    <a:bodyPr/>
                    <a:lstStyle/>
                    <a:p>
                      <a:pPr algn="l" rtl="0"/>
                      <a:r>
                        <a:rPr lang="en-US" sz="1800" u="none" strike="noStrike" kern="800" baseline="0" dirty="0" smtClean="0"/>
                        <a:t>Element 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pPr algn="l" rtl="0"/>
                      <a:r>
                        <a:rPr lang="en-US" sz="1800" u="none" strike="noStrike" kern="800" baseline="0" dirty="0" smtClean="0"/>
                        <a:t>Data Type</a:t>
                      </a:r>
                      <a:endParaRPr lang="en-US" sz="1800" b="1" i="0" u="none" strike="noStrike" kern="800" baseline="0" dirty="0" smtClean="0">
                        <a:solidFill>
                          <a:schemeClr val="bg1"/>
                        </a:solidFill>
                        <a:latin typeface="Lucida Sans"/>
                        <a:ea typeface="Cambri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pPr algn="l" rtl="0"/>
                      <a:r>
                        <a:rPr lang="en-US" sz="1800" u="none" strike="noStrike" kern="800" baseline="0" dirty="0" smtClean="0"/>
                        <a:t>Usage</a:t>
                      </a:r>
                      <a:endParaRPr lang="en-US" sz="1800" b="0" i="0" u="none" strike="noStrike" kern="1000" baseline="0" dirty="0" smtClean="0">
                        <a:latin typeface="Arial Narrow"/>
                        <a:ea typeface="Cambri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pPr algn="l" rtl="0"/>
                      <a:r>
                        <a:rPr lang="en-US" sz="1800" u="none" strike="noStrike" kern="800" baseline="0" dirty="0" smtClean="0"/>
                        <a:t>Cardinality	</a:t>
                      </a:r>
                      <a:endParaRPr lang="en-US" sz="1800" b="0" i="0" u="none" strike="noStrike" kern="1000" baseline="0" dirty="0" smtClean="0">
                        <a:latin typeface="Arial Narrow"/>
                        <a:ea typeface="Cambri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r>
              <a:tr h="393153">
                <a:tc>
                  <a:txBody>
                    <a:bodyPr/>
                    <a:lstStyle/>
                    <a:p>
                      <a:r>
                        <a:rPr lang="en-US" dirty="0" smtClean="0"/>
                        <a:t>Set</a:t>
                      </a:r>
                      <a:r>
                        <a:rPr lang="en-US" baseline="0" dirty="0" smtClean="0"/>
                        <a:t> ID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SI</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3153">
                <a:tc>
                  <a:txBody>
                    <a:bodyPr/>
                    <a:lstStyle/>
                    <a:p>
                      <a:r>
                        <a:rPr lang="en-US" dirty="0" smtClean="0"/>
                        <a:t>Patient</a:t>
                      </a:r>
                      <a:r>
                        <a:rPr lang="en-US" baseline="0" dirty="0" smtClean="0"/>
                        <a:t> ID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CX</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Deprecated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8592">
                <a:tc>
                  <a:txBody>
                    <a:bodyPr/>
                    <a:lstStyle/>
                    <a:p>
                      <a:r>
                        <a:rPr lang="en-US" dirty="0" smtClean="0"/>
                        <a:t>Patient ID List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CX</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 but may be empty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8592">
                <a:tc>
                  <a:txBody>
                    <a:bodyPr/>
                    <a:lstStyle/>
                    <a:p>
                      <a:r>
                        <a:rPr lang="en-US" dirty="0" smtClean="0"/>
                        <a:t>Alternate</a:t>
                      </a:r>
                      <a:r>
                        <a:rPr lang="en-US" baseline="0" dirty="0" smtClean="0"/>
                        <a:t> Patient ID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CX</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Deprecated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3153">
                <a:tc>
                  <a:txBody>
                    <a:bodyPr/>
                    <a:lstStyle/>
                    <a:p>
                      <a:r>
                        <a:rPr lang="en-US" dirty="0" smtClean="0"/>
                        <a:t>Patient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XPN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3153">
                <a:tc>
                  <a:txBody>
                    <a:bodyPr/>
                    <a:lstStyle/>
                    <a:p>
                      <a:r>
                        <a:rPr lang="en-US" dirty="0" smtClean="0"/>
                        <a:t>Mother’s Maiden Name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XPN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Optional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[0..1]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3153">
                <a:tc>
                  <a:txBody>
                    <a:bodyPr/>
                    <a:lstStyle/>
                    <a:p>
                      <a:r>
                        <a:rPr lang="en-US" dirty="0" smtClean="0"/>
                        <a:t>Date of birth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3153">
                <a:tc>
                  <a:txBody>
                    <a:bodyPr/>
                    <a:lstStyle/>
                    <a:p>
                      <a:r>
                        <a:rPr lang="en-US" dirty="0" smtClean="0"/>
                        <a:t>Many more fields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Version 2.x: Data Types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3200" dirty="0"/>
              <a:t> Atomic units of structured data</a:t>
            </a:r>
          </a:p>
          <a:p>
            <a:pPr lvl="1"/>
            <a:r>
              <a:rPr lang="en-US" sz="2600" dirty="0"/>
              <a:t>Think of these as fields in a database</a:t>
            </a:r>
          </a:p>
          <a:p>
            <a:pPr>
              <a:buFont typeface="Arial" pitchFamily="34" charset="0"/>
              <a:buChar char="•"/>
            </a:pPr>
            <a:r>
              <a:rPr lang="en-US" sz="3200" dirty="0"/>
              <a:t>  NM: Numeric (primitive data type)</a:t>
            </a:r>
          </a:p>
          <a:p>
            <a:pPr lvl="1"/>
            <a:r>
              <a:rPr lang="en-US" sz="2600" dirty="0"/>
              <a:t>For instance, 27.3</a:t>
            </a:r>
          </a:p>
          <a:p>
            <a:pPr>
              <a:buFont typeface="Arial" pitchFamily="34" charset="0"/>
              <a:buChar char="•"/>
            </a:pPr>
            <a:r>
              <a:rPr lang="en-US" sz="3200" dirty="0"/>
              <a:t>  CQ: Composite Quantity with units</a:t>
            </a:r>
          </a:p>
          <a:p>
            <a:pPr lvl="1"/>
            <a:r>
              <a:rPr lang="en-US" sz="2600" dirty="0"/>
              <a:t>Quantity (NM)</a:t>
            </a:r>
          </a:p>
          <a:p>
            <a:pPr lvl="1"/>
            <a:r>
              <a:rPr lang="en-US" sz="2600" dirty="0"/>
              <a:t>Units (CE)</a:t>
            </a:r>
          </a:p>
          <a:p>
            <a:pPr lvl="1"/>
            <a:r>
              <a:rPr lang="en-US" sz="2600" dirty="0"/>
              <a:t>Example: 27.3^mL^milliliters^UCUM</a:t>
            </a:r>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Coded Element (CE) Data Type</a:t>
            </a:r>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2281566230"/>
              </p:ext>
            </p:extLst>
          </p:nvPr>
        </p:nvGraphicFramePr>
        <p:xfrm>
          <a:off x="457200" y="2186768"/>
          <a:ext cx="8229600" cy="3134360"/>
        </p:xfrm>
        <a:graphic>
          <a:graphicData uri="http://schemas.openxmlformats.org/drawingml/2006/table">
            <a:tbl>
              <a:tblPr firstRow="1" bandRow="1">
                <a:tableStyleId>{91EBBBCC-DAD2-459C-BE2E-F6DE35CF9A28}</a:tableStyleId>
              </a:tblPr>
              <a:tblGrid>
                <a:gridCol w="1052423"/>
                <a:gridCol w="2674049"/>
                <a:gridCol w="4503128"/>
              </a:tblGrid>
              <a:tr h="370840">
                <a:tc>
                  <a:txBody>
                    <a:bodyPr/>
                    <a:lstStyle/>
                    <a:p>
                      <a:r>
                        <a:rPr lang="en-US" dirty="0" smtClean="0"/>
                        <a:t>Position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Requirements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c>
                  <a:txBody>
                    <a:bodyPr/>
                    <a:lstStyle/>
                    <a:p>
                      <a:r>
                        <a:rPr lang="en-US" dirty="0" smtClean="0"/>
                        <a:t>Description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579"/>
                    </a:solidFill>
                  </a:tcPr>
                </a:tc>
              </a:tr>
              <a:tr h="370840">
                <a:tc>
                  <a:txBody>
                    <a:bodyPr/>
                    <a:lstStyle/>
                    <a:p>
                      <a:r>
                        <a:rPr lang="en-US" dirty="0" smtClean="0"/>
                        <a:t>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Code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 but may be empty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Explanatory text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Code system identifier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Optional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Alternative</a:t>
                      </a:r>
                      <a:r>
                        <a:rPr lang="en-US" baseline="0" dirty="0" smtClean="0"/>
                        <a:t> code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5</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Optional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Alternative</a:t>
                      </a:r>
                      <a:r>
                        <a:rPr lang="en-US" baseline="0" dirty="0" smtClean="0"/>
                        <a:t> explanatory text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 if position 4 is populated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Alternative code system</a:t>
                      </a:r>
                      <a:r>
                        <a:rPr lang="en-US" baseline="0" dirty="0" smtClean="0"/>
                        <a:t> identifier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5632" y="1481585"/>
            <a:ext cx="7651167" cy="680320"/>
          </a:xfrm>
        </p:spPr>
        <p:txBody>
          <a:bodyPr>
            <a:normAutofit fontScale="90000"/>
          </a:bodyPr>
          <a:lstStyle/>
          <a:p>
            <a:r>
              <a:rPr lang="en-US" dirty="0"/>
              <a:t>Profiles </a:t>
            </a:r>
            <a:r>
              <a:rPr lang="en-US" dirty="0" smtClean="0"/>
              <a:t>put </a:t>
            </a:r>
            <a:r>
              <a:rPr lang="en-US" dirty="0"/>
              <a:t>Constraints </a:t>
            </a:r>
            <a:r>
              <a:rPr lang="en-US" dirty="0" smtClean="0"/>
              <a:t>one the </a:t>
            </a:r>
            <a:r>
              <a:rPr lang="en-US" dirty="0"/>
              <a:t>Base Standard</a:t>
            </a:r>
          </a:p>
        </p:txBody>
      </p:sp>
      <p:sp>
        <p:nvSpPr>
          <p:cNvPr id="3" name="Content Placeholder 2"/>
          <p:cNvSpPr>
            <a:spLocks noGrp="1"/>
          </p:cNvSpPr>
          <p:nvPr>
            <p:ph idx="1"/>
          </p:nvPr>
        </p:nvSpPr>
        <p:spPr>
          <a:xfrm>
            <a:off x="1080986" y="2279122"/>
            <a:ext cx="7605813" cy="2405022"/>
          </a:xfrm>
        </p:spPr>
        <p:txBody>
          <a:bodyPr/>
          <a:lstStyle/>
          <a:p>
            <a:pPr>
              <a:spcBef>
                <a:spcPts val="0"/>
              </a:spcBef>
              <a:buFont typeface="Arial" panose="020B0604020202020204" pitchFamily="34" charset="0"/>
              <a:buChar char="•"/>
            </a:pPr>
            <a:r>
              <a:rPr lang="en-US" dirty="0">
                <a:solidFill>
                  <a:srgbClr val="000000"/>
                </a:solidFill>
              </a:rPr>
              <a:t>Base standard supports many needs</a:t>
            </a:r>
          </a:p>
          <a:p>
            <a:pPr>
              <a:spcBef>
                <a:spcPts val="0"/>
              </a:spcBef>
              <a:buFont typeface="Arial" panose="020B0604020202020204" pitchFamily="34" charset="0"/>
              <a:buChar char="•"/>
            </a:pPr>
            <a:r>
              <a:rPr lang="en-US" dirty="0">
                <a:solidFill>
                  <a:srgbClr val="000000"/>
                </a:solidFill>
              </a:rPr>
              <a:t>Each need has different requirements</a:t>
            </a:r>
          </a:p>
          <a:p>
            <a:pPr>
              <a:spcBef>
                <a:spcPts val="0"/>
              </a:spcBef>
              <a:buFont typeface="Arial" panose="020B0604020202020204" pitchFamily="34" charset="0"/>
              <a:buChar char="•"/>
            </a:pPr>
            <a:r>
              <a:rPr lang="en-US" dirty="0">
                <a:solidFill>
                  <a:srgbClr val="000000"/>
                </a:solidFill>
              </a:rPr>
              <a:t>Profiles are constraints that remove optionality and bind to vocabulary </a:t>
            </a:r>
          </a:p>
          <a:p>
            <a:pPr>
              <a:spcBef>
                <a:spcPts val="0"/>
              </a:spcBef>
              <a:buFont typeface="Arial" panose="020B0604020202020204" pitchFamily="34" charset="0"/>
              <a:buChar char="•"/>
            </a:pPr>
            <a:r>
              <a:rPr lang="en-US" dirty="0">
                <a:solidFill>
                  <a:srgbClr val="000000"/>
                </a:solidFill>
              </a:rPr>
              <a:t>The profile in use is identified in the MSH segment of the message</a:t>
            </a:r>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Additional Resources</a:t>
            </a:r>
            <a:endParaRPr lang="en-US" dirty="0"/>
          </a:p>
        </p:txBody>
      </p:sp>
      <p:sp>
        <p:nvSpPr>
          <p:cNvPr id="3" name="Content Placeholder 2"/>
          <p:cNvSpPr>
            <a:spLocks noGrp="1"/>
          </p:cNvSpPr>
          <p:nvPr>
            <p:ph idx="1"/>
          </p:nvPr>
        </p:nvSpPr>
        <p:spPr/>
        <p:txBody>
          <a:bodyPr/>
          <a:lstStyle/>
          <a:p>
            <a:pPr marL="571500" indent="-571500"/>
            <a:r>
              <a:rPr lang="en-US" dirty="0"/>
              <a:t>HL7 (hl7.org) has a variety of materials including tutorials where you can get the specifics for each of its standards.</a:t>
            </a:r>
          </a:p>
          <a:p>
            <a:pPr marL="571500" indent="-571500"/>
            <a:r>
              <a:rPr lang="en-US" dirty="0"/>
              <a:t>HL7’s website is at: </a:t>
            </a:r>
            <a:r>
              <a:rPr lang="en-US" dirty="0">
                <a:hlinkClick r:id="rId3"/>
              </a:rPr>
              <a:t>http://www.hl7.org/</a:t>
            </a:r>
            <a:endParaRPr lang="en-US" dirty="0"/>
          </a:p>
          <a:p>
            <a:pPr marL="571500" indent="-571500"/>
            <a:r>
              <a:rPr lang="en-US" dirty="0"/>
              <a:t>CDC’s Vocabulary Access and Distribution Systems (PHIN VADS) can be found at </a:t>
            </a:r>
            <a:r>
              <a:rPr lang="en-US" dirty="0">
                <a:hlinkClick r:id="rId4"/>
              </a:rPr>
              <a:t>https://phinvads.cdc.gov/</a:t>
            </a:r>
            <a:r>
              <a:rPr lang="en-US" dirty="0"/>
              <a:t> </a:t>
            </a:r>
          </a:p>
          <a:p>
            <a:pPr marL="0" indent="0">
              <a:buNone/>
            </a:pPr>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dirty="0"/>
              <a:t>Brief History of HL7 and Version </a:t>
            </a:r>
            <a:r>
              <a:rPr lang="en-US" dirty="0" smtClean="0"/>
              <a:t>2 (V2)</a:t>
            </a:r>
            <a:endParaRPr lang="en-US" dirty="0"/>
          </a:p>
          <a:p>
            <a:pPr marL="457200" indent="-457200">
              <a:buFont typeface="Arial" pitchFamily="34" charset="0"/>
              <a:buChar char="•"/>
            </a:pPr>
            <a:r>
              <a:rPr lang="en-US" dirty="0"/>
              <a:t>V2 message business process</a:t>
            </a:r>
          </a:p>
          <a:p>
            <a:pPr marL="457200" indent="-457200">
              <a:buFont typeface="Arial" pitchFamily="34" charset="0"/>
              <a:buChar char="•"/>
            </a:pPr>
            <a:r>
              <a:rPr lang="en-US" dirty="0"/>
              <a:t>Message components and structure</a:t>
            </a:r>
          </a:p>
          <a:p>
            <a:pPr marL="457200" indent="-457200">
              <a:buFont typeface="Arial" pitchFamily="34" charset="0"/>
              <a:buChar char="•"/>
            </a:pPr>
            <a:r>
              <a:rPr lang="en-US" dirty="0"/>
              <a:t>Vocabulary Constraints</a:t>
            </a:r>
          </a:p>
          <a:p>
            <a:pPr marL="457200" indent="-457200">
              <a:buFont typeface="Arial" pitchFamily="34" charset="0"/>
              <a:buChar char="•"/>
            </a:pPr>
            <a:r>
              <a:rPr lang="en-US" dirty="0"/>
              <a:t>Role of Profiles in Improving Interoperability Success</a:t>
            </a:r>
          </a:p>
          <a:p>
            <a:pPr marL="0" indent="0">
              <a:buNone/>
            </a:pPr>
            <a:endParaRPr lang="en-US" dirty="0"/>
          </a:p>
        </p:txBody>
      </p:sp>
    </p:spTree>
    <p:extLst>
      <p:ext uri="{BB962C8B-B14F-4D97-AF65-F5344CB8AC3E}">
        <p14:creationId xmlns:p14="http://schemas.microsoft.com/office/powerpoint/2010/main" val="3656994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HL7</a:t>
            </a:r>
            <a:endParaRPr lang="en-US" dirty="0"/>
          </a:p>
        </p:txBody>
      </p:sp>
      <p:sp>
        <p:nvSpPr>
          <p:cNvPr id="3" name="Content Placeholder 2"/>
          <p:cNvSpPr>
            <a:spLocks noGrp="1"/>
          </p:cNvSpPr>
          <p:nvPr>
            <p:ph idx="1"/>
          </p:nvPr>
        </p:nvSpPr>
        <p:spPr/>
        <p:txBody>
          <a:bodyPr/>
          <a:lstStyle/>
          <a:p>
            <a:pPr>
              <a:lnSpc>
                <a:spcPct val="100000"/>
              </a:lnSpc>
              <a:buFont typeface="Arial" panose="020B0604020202020204" pitchFamily="34" charset="0"/>
              <a:buChar char="•"/>
            </a:pPr>
            <a:r>
              <a:rPr lang="en-US" dirty="0">
                <a:ea typeface="ＭＳ Ｐゴシック" pitchFamily="-107" charset="-128"/>
              </a:rPr>
              <a:t>Founded as </a:t>
            </a:r>
            <a:r>
              <a:rPr lang="en-US" dirty="0"/>
              <a:t>an international standards development organization </a:t>
            </a:r>
            <a:r>
              <a:rPr lang="en-US" dirty="0">
                <a:ea typeface="ＭＳ Ｐゴシック" pitchFamily="-107" charset="-128"/>
              </a:rPr>
              <a:t>in 1987 to promote communication between hospital data systems</a:t>
            </a:r>
          </a:p>
          <a:p>
            <a:pPr>
              <a:lnSpc>
                <a:spcPct val="100000"/>
              </a:lnSpc>
              <a:buFont typeface="Arial" panose="020B0604020202020204" pitchFamily="34" charset="0"/>
              <a:buChar char="•"/>
            </a:pPr>
            <a:r>
              <a:rPr lang="en-US" dirty="0">
                <a:ea typeface="ＭＳ Ｐゴシック" pitchFamily="-107" charset="-128"/>
              </a:rPr>
              <a:t>Stated a goal of creating a platform independent method of moving data between different systems</a:t>
            </a:r>
          </a:p>
          <a:p>
            <a:pPr>
              <a:lnSpc>
                <a:spcPct val="100000"/>
              </a:lnSpc>
              <a:buFont typeface="Arial" panose="020B0604020202020204" pitchFamily="34" charset="0"/>
              <a:buChar char="•"/>
            </a:pPr>
            <a:r>
              <a:rPr lang="en-US" dirty="0">
                <a:ea typeface="ＭＳ Ｐゴシック" pitchFamily="-107" charset="-128"/>
              </a:rPr>
              <a:t>Developed grammar for messaging and standardized vocabulary</a:t>
            </a:r>
          </a:p>
          <a:p>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443335"/>
            <a:ext cx="7651167" cy="680320"/>
          </a:xfrm>
        </p:spPr>
        <p:txBody>
          <a:bodyPr>
            <a:normAutofit fontScale="90000"/>
          </a:bodyPr>
          <a:lstStyle/>
          <a:p>
            <a:r>
              <a:rPr lang="en-US" sz="3600" dirty="0"/>
              <a:t>HL7: </a:t>
            </a:r>
            <a:r>
              <a:rPr lang="en-US" sz="3600" dirty="0" smtClean="0"/>
              <a:t>The </a:t>
            </a:r>
            <a:r>
              <a:rPr lang="en-US" sz="3600" dirty="0"/>
              <a:t>Primary Standard for Communicating Health Data</a:t>
            </a:r>
            <a:endParaRPr lang="en-US" dirty="0"/>
          </a:p>
        </p:txBody>
      </p:sp>
      <p:sp>
        <p:nvSpPr>
          <p:cNvPr id="3" name="Content Placeholder 2"/>
          <p:cNvSpPr>
            <a:spLocks noGrp="1"/>
          </p:cNvSpPr>
          <p:nvPr>
            <p:ph idx="1"/>
          </p:nvPr>
        </p:nvSpPr>
        <p:spPr>
          <a:xfrm>
            <a:off x="1080986" y="2192845"/>
            <a:ext cx="7605813" cy="4313667"/>
          </a:xfrm>
        </p:spPr>
        <p:txBody>
          <a:bodyPr/>
          <a:lstStyle/>
          <a:p>
            <a:pPr marL="460375" indent="-460375">
              <a:buFont typeface="Arial" pitchFamily="34" charset="0"/>
              <a:buChar char="•"/>
            </a:pPr>
            <a:r>
              <a:rPr lang="en-US" dirty="0">
                <a:ea typeface="ＭＳ Ｐゴシック" pitchFamily="-107" charset="-128"/>
              </a:rPr>
              <a:t>ANSI Standard for clinical interoperability</a:t>
            </a:r>
          </a:p>
          <a:p>
            <a:pPr marL="460375" indent="-460375">
              <a:buFont typeface="Arial" pitchFamily="34" charset="0"/>
              <a:buChar char="•"/>
            </a:pPr>
            <a:r>
              <a:rPr lang="en-US" dirty="0"/>
              <a:t>HL7 standards are widely adopted and continue to evolve</a:t>
            </a:r>
          </a:p>
          <a:p>
            <a:pPr marL="460375" indent="-460375">
              <a:buFont typeface="Arial" pitchFamily="34" charset="0"/>
              <a:buChar char="•"/>
            </a:pPr>
            <a:r>
              <a:rPr lang="en-US" dirty="0"/>
              <a:t>Meaningful Use has identified a number of HL7 standards to support sharing data between systems</a:t>
            </a:r>
          </a:p>
          <a:p>
            <a:pPr marL="460375" indent="-460375">
              <a:buFont typeface="Arial" pitchFamily="34" charset="0"/>
              <a:buChar char="•"/>
            </a:pPr>
            <a:r>
              <a:rPr lang="en-US" dirty="0"/>
              <a:t>HL7 website: </a:t>
            </a:r>
            <a:r>
              <a:rPr lang="en-US" dirty="0">
                <a:hlinkClick r:id="rId3"/>
              </a:rPr>
              <a:t>http://www.hl7.org/</a:t>
            </a:r>
            <a:endParaRPr lang="en-US" dirty="0"/>
          </a:p>
          <a:p>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HL7 Versions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a:t> HL7 version 2.x messaging</a:t>
            </a:r>
          </a:p>
          <a:p>
            <a:pPr>
              <a:buFont typeface="Arial" pitchFamily="34" charset="0"/>
              <a:buChar char="•"/>
            </a:pPr>
            <a:r>
              <a:rPr lang="en-US" dirty="0"/>
              <a:t> </a:t>
            </a:r>
            <a:r>
              <a:rPr lang="en-US" dirty="0" smtClean="0"/>
              <a:t>HL7 </a:t>
            </a:r>
            <a:r>
              <a:rPr lang="en-US" dirty="0"/>
              <a:t>version 3 messaging</a:t>
            </a:r>
          </a:p>
          <a:p>
            <a:pPr>
              <a:buFont typeface="Arial" pitchFamily="34" charset="0"/>
              <a:buChar char="•"/>
            </a:pPr>
            <a:r>
              <a:rPr lang="en-US" dirty="0"/>
              <a:t> </a:t>
            </a:r>
            <a:r>
              <a:rPr lang="en-US" dirty="0" smtClean="0"/>
              <a:t>HL7 </a:t>
            </a:r>
            <a:r>
              <a:rPr lang="en-US" dirty="0"/>
              <a:t>Clinical Document Architecture (CDA)</a:t>
            </a:r>
          </a:p>
          <a:p>
            <a:pPr>
              <a:buFont typeface="Arial" pitchFamily="34" charset="0"/>
              <a:buChar char="•"/>
            </a:pPr>
            <a:r>
              <a:rPr lang="en-US" dirty="0"/>
              <a:t> </a:t>
            </a:r>
            <a:r>
              <a:rPr lang="en-US" dirty="0" smtClean="0"/>
              <a:t>HL7 </a:t>
            </a:r>
            <a:r>
              <a:rPr lang="en-US" dirty="0"/>
              <a:t>Fast Healthcare Interoperability Resources (FHIR)</a:t>
            </a:r>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037913"/>
            <a:ext cx="7651167" cy="680320"/>
          </a:xfrm>
        </p:spPr>
        <p:txBody>
          <a:bodyPr/>
          <a:lstStyle/>
          <a:p>
            <a:r>
              <a:rPr lang="en-US" dirty="0" smtClean="0"/>
              <a:t>HL7 Version 2 History</a:t>
            </a:r>
            <a:endParaRPr lang="en-US" dirty="0"/>
          </a:p>
        </p:txBody>
      </p:sp>
      <p:sp>
        <p:nvSpPr>
          <p:cNvPr id="3" name="Content Placeholder 2"/>
          <p:cNvSpPr>
            <a:spLocks noGrp="1"/>
          </p:cNvSpPr>
          <p:nvPr>
            <p:ph idx="1"/>
          </p:nvPr>
        </p:nvSpPr>
        <p:spPr>
          <a:xfrm>
            <a:off x="1080986" y="1709789"/>
            <a:ext cx="7605813" cy="4313667"/>
          </a:xfrm>
        </p:spPr>
        <p:txBody>
          <a:bodyPr/>
          <a:lstStyle/>
          <a:p>
            <a:pPr marL="457200" indent="-457200"/>
            <a:r>
              <a:rPr lang="en-US" dirty="0"/>
              <a:t>HL7 Version 2 </a:t>
            </a:r>
            <a:r>
              <a:rPr lang="en-US" dirty="0" smtClean="0"/>
              <a:t>first </a:t>
            </a:r>
            <a:r>
              <a:rPr lang="en-US" dirty="0"/>
              <a:t>published in 1989</a:t>
            </a:r>
          </a:p>
          <a:p>
            <a:pPr marL="457200" indent="-457200"/>
            <a:r>
              <a:rPr lang="en-US" dirty="0">
                <a:ea typeface="ＭＳ Ｐゴシック" charset="0"/>
              </a:rPr>
              <a:t>Each version of Version 2 builds on the previous versions with a better data model and stronger vocabulary standards</a:t>
            </a:r>
          </a:p>
          <a:p>
            <a:pPr marL="457200" indent="-457200"/>
            <a:r>
              <a:rPr lang="en-US" dirty="0"/>
              <a:t>The Normative Version specifications have evolved </a:t>
            </a:r>
          </a:p>
          <a:p>
            <a:pPr marL="457200" indent="-457200"/>
            <a:r>
              <a:rPr lang="en-US" dirty="0"/>
              <a:t>The current Normative Version is Version 2.7</a:t>
            </a:r>
          </a:p>
          <a:p>
            <a:pPr marL="457200" indent="-457200"/>
            <a:r>
              <a:rPr lang="en-US" dirty="0"/>
              <a:t>New versions are intended to allow backward compatibility</a:t>
            </a:r>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3626516034"/>
              </p:ext>
            </p:extLst>
          </p:nvPr>
        </p:nvGraphicFramePr>
        <p:xfrm>
          <a:off x="1059257" y="4486101"/>
          <a:ext cx="6673174" cy="2470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Messaging Business Process</a:t>
            </a:r>
            <a:endParaRPr lang="en-US" dirty="0"/>
          </a:p>
        </p:txBody>
      </p:sp>
      <p:sp>
        <p:nvSpPr>
          <p:cNvPr id="4" name="Rounded Rectangle 3"/>
          <p:cNvSpPr/>
          <p:nvPr/>
        </p:nvSpPr>
        <p:spPr>
          <a:xfrm>
            <a:off x="3843528" y="2973878"/>
            <a:ext cx="1319002" cy="3276600"/>
          </a:xfrm>
          <a:prstGeom prst="roundRect">
            <a:avLst/>
          </a:prstGeom>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a:solidFill>
                  <a:schemeClr val="bg1"/>
                </a:solidFill>
              </a:rPr>
              <a:t>Transport Layer</a:t>
            </a:r>
          </a:p>
        </p:txBody>
      </p:sp>
      <p:sp>
        <p:nvSpPr>
          <p:cNvPr id="5" name="Rounded Rectangle 4"/>
          <p:cNvSpPr/>
          <p:nvPr/>
        </p:nvSpPr>
        <p:spPr>
          <a:xfrm>
            <a:off x="457200" y="2973878"/>
            <a:ext cx="976820" cy="3276600"/>
          </a:xfrm>
          <a:prstGeom prst="roundRect">
            <a:avLst/>
          </a:prstGeom>
          <a:solidFill>
            <a:srgbClr val="E1D1A7"/>
          </a:solidFill>
          <a:ln>
            <a:solidFill>
              <a:srgbClr val="00957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solidFill>
                <a:schemeClr val="bg1"/>
              </a:solidFill>
            </a:endParaRPr>
          </a:p>
        </p:txBody>
      </p:sp>
      <p:sp>
        <p:nvSpPr>
          <p:cNvPr id="6" name="TextBox 5"/>
          <p:cNvSpPr txBox="1"/>
          <p:nvPr/>
        </p:nvSpPr>
        <p:spPr>
          <a:xfrm>
            <a:off x="1525460" y="2985002"/>
            <a:ext cx="2208340" cy="1137972"/>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Tx/>
              <a:buAutoNum type="arabicParenR"/>
            </a:pPr>
            <a:r>
              <a:rPr lang="en-US" dirty="0">
                <a:solidFill>
                  <a:schemeClr val="bg1"/>
                </a:solidFill>
                <a:latin typeface="+mn-lt"/>
              </a:rPr>
              <a:t>Prepare  </a:t>
            </a:r>
            <a:endParaRPr lang="en-US" dirty="0" smtClean="0">
              <a:solidFill>
                <a:schemeClr val="bg1"/>
              </a:solidFill>
              <a:latin typeface="+mn-lt"/>
            </a:endParaRPr>
          </a:p>
          <a:p>
            <a:pPr marL="342900" indent="-342900"/>
            <a:r>
              <a:rPr lang="en-US" dirty="0" smtClean="0">
                <a:solidFill>
                  <a:schemeClr val="bg1"/>
                </a:solidFill>
                <a:latin typeface="+mn-lt"/>
              </a:rPr>
              <a:t>       data for transport</a:t>
            </a:r>
          </a:p>
        </p:txBody>
      </p:sp>
      <p:sp>
        <p:nvSpPr>
          <p:cNvPr id="7" name="TextBox 6"/>
          <p:cNvSpPr txBox="1"/>
          <p:nvPr/>
        </p:nvSpPr>
        <p:spPr>
          <a:xfrm>
            <a:off x="5258586" y="2973879"/>
            <a:ext cx="2159958" cy="3275864"/>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 typeface="+mj-lt"/>
              <a:buAutoNum type="arabicParenR" startAt="2"/>
            </a:pPr>
            <a:r>
              <a:rPr lang="en-US" dirty="0" smtClean="0">
                <a:solidFill>
                  <a:schemeClr val="bg1"/>
                </a:solidFill>
              </a:rPr>
              <a:t>Parse data received</a:t>
            </a:r>
          </a:p>
          <a:p>
            <a:pPr marL="342900" indent="-342900">
              <a:buFont typeface="+mj-lt"/>
              <a:buAutoNum type="arabicParenR" startAt="2"/>
            </a:pPr>
            <a:endParaRPr lang="en-US" dirty="0" smtClean="0">
              <a:solidFill>
                <a:schemeClr val="bg1"/>
              </a:solidFill>
            </a:endParaRPr>
          </a:p>
          <a:p>
            <a:endParaRPr lang="en-US" dirty="0">
              <a:solidFill>
                <a:schemeClr val="bg1"/>
              </a:solidFill>
            </a:endParaRPr>
          </a:p>
          <a:p>
            <a:pPr marL="342900" indent="-342900">
              <a:buFont typeface="+mj-lt"/>
              <a:buAutoNum type="arabicParenR" startAt="3"/>
            </a:pPr>
            <a:r>
              <a:rPr lang="en-US" dirty="0">
                <a:solidFill>
                  <a:schemeClr val="bg1"/>
                </a:solidFill>
              </a:rPr>
              <a:t>Process </a:t>
            </a:r>
            <a:endParaRPr lang="en-US" dirty="0" smtClean="0">
              <a:solidFill>
                <a:schemeClr val="bg1"/>
              </a:solidFill>
            </a:endParaRPr>
          </a:p>
          <a:p>
            <a:pPr marL="342900" indent="-342900"/>
            <a:r>
              <a:rPr lang="en-US" dirty="0" smtClean="0">
                <a:solidFill>
                  <a:schemeClr val="bg1"/>
                </a:solidFill>
              </a:rPr>
              <a:t>       Data</a:t>
            </a:r>
          </a:p>
          <a:p>
            <a:endParaRPr lang="en-US" dirty="0">
              <a:solidFill>
                <a:schemeClr val="bg1"/>
              </a:solidFill>
            </a:endParaRPr>
          </a:p>
          <a:p>
            <a:pPr marL="342900" indent="-342900">
              <a:buFontTx/>
              <a:buAutoNum type="arabicParenR" startAt="2"/>
            </a:pPr>
            <a:endParaRPr lang="en-US" dirty="0">
              <a:solidFill>
                <a:schemeClr val="bg1"/>
              </a:solidFill>
            </a:endParaRPr>
          </a:p>
          <a:p>
            <a:pPr marL="342900" indent="-342900"/>
            <a:r>
              <a:rPr lang="en-US" dirty="0" smtClean="0">
                <a:solidFill>
                  <a:schemeClr val="bg1"/>
                </a:solidFill>
              </a:rPr>
              <a:t>4)    Prepare </a:t>
            </a:r>
          </a:p>
          <a:p>
            <a:pPr marL="342900" indent="-342900"/>
            <a:r>
              <a:rPr lang="en-US" dirty="0" smtClean="0">
                <a:solidFill>
                  <a:schemeClr val="bg1"/>
                </a:solidFill>
              </a:rPr>
              <a:t>       Response</a:t>
            </a:r>
            <a:endParaRPr lang="en-US" dirty="0">
              <a:solidFill>
                <a:schemeClr val="bg1"/>
              </a:solidFill>
            </a:endParaRPr>
          </a:p>
        </p:txBody>
      </p:sp>
      <p:sp>
        <p:nvSpPr>
          <p:cNvPr id="8" name="TextBox 7"/>
          <p:cNvSpPr txBox="1"/>
          <p:nvPr/>
        </p:nvSpPr>
        <p:spPr>
          <a:xfrm>
            <a:off x="1525460" y="4615252"/>
            <a:ext cx="2208340" cy="1634490"/>
          </a:xfrm>
          <a:prstGeom prst="roundRect">
            <a:avLst/>
          </a:prstGeom>
          <a:solidFill>
            <a:srgbClr val="009579"/>
          </a:solidFill>
          <a:ln>
            <a:solidFill>
              <a:srgbClr val="0075C9"/>
            </a:solidFill>
          </a:ln>
          <a:effectLst>
            <a:outerShdw blurRad="50800" dist="63500" dir="5400000" algn="t" rotWithShape="0">
              <a:prstClr val="black">
                <a:alpha val="40000"/>
              </a:prstClr>
            </a:outerShdw>
          </a:effectLst>
        </p:spPr>
        <p:style>
          <a:lnRef idx="2">
            <a:schemeClr val="accent4">
              <a:shade val="50000"/>
            </a:schemeClr>
          </a:lnRef>
          <a:fillRef idx="1">
            <a:schemeClr val="accent4"/>
          </a:fillRef>
          <a:effectRef idx="0">
            <a:schemeClr val="accent4"/>
          </a:effectRef>
          <a:fontRef idx="minor">
            <a:schemeClr val="lt1"/>
          </a:fontRef>
        </p:style>
        <p:txBody>
          <a:bodyPr wrap="square" rtlCol="0">
            <a:noAutofit/>
          </a:bodyPr>
          <a:lstStyle/>
          <a:p>
            <a:pPr marL="342900" indent="-342900">
              <a:buFont typeface="+mj-lt"/>
              <a:buAutoNum type="arabicParenR" startAt="5"/>
            </a:pPr>
            <a:r>
              <a:rPr lang="en-US" dirty="0">
                <a:solidFill>
                  <a:schemeClr val="bg1"/>
                </a:solidFill>
                <a:latin typeface="+mn-lt"/>
              </a:rPr>
              <a:t>Parse </a:t>
            </a:r>
            <a:r>
              <a:rPr lang="en-US" dirty="0" smtClean="0">
                <a:solidFill>
                  <a:schemeClr val="bg1"/>
                </a:solidFill>
                <a:latin typeface="+mn-lt"/>
              </a:rPr>
              <a:t>   Response</a:t>
            </a:r>
          </a:p>
          <a:p>
            <a:pPr marL="342900" indent="-342900">
              <a:buFont typeface="+mj-lt"/>
              <a:buAutoNum type="arabicParenR" startAt="5"/>
            </a:pPr>
            <a:endParaRPr lang="en-US" dirty="0">
              <a:solidFill>
                <a:schemeClr val="bg1"/>
              </a:solidFill>
              <a:latin typeface="+mn-lt"/>
            </a:endParaRPr>
          </a:p>
          <a:p>
            <a:pPr marL="342900" indent="-342900">
              <a:buFontTx/>
              <a:buAutoNum type="arabicParenR" startAt="5"/>
            </a:pPr>
            <a:r>
              <a:rPr lang="en-US" dirty="0">
                <a:solidFill>
                  <a:schemeClr val="bg1"/>
                </a:solidFill>
                <a:latin typeface="+mn-lt"/>
              </a:rPr>
              <a:t>Process </a:t>
            </a:r>
            <a:endParaRPr lang="en-US" dirty="0" smtClean="0">
              <a:solidFill>
                <a:schemeClr val="bg1"/>
              </a:solidFill>
              <a:latin typeface="+mn-lt"/>
            </a:endParaRPr>
          </a:p>
          <a:p>
            <a:pPr marL="342900" indent="-342900"/>
            <a:r>
              <a:rPr lang="en-US" dirty="0" smtClean="0">
                <a:solidFill>
                  <a:schemeClr val="bg1"/>
                </a:solidFill>
                <a:latin typeface="+mn-lt"/>
              </a:rPr>
              <a:t>       Response</a:t>
            </a:r>
            <a:endParaRPr lang="en-US" dirty="0">
              <a:solidFill>
                <a:schemeClr val="bg1"/>
              </a:solidFill>
              <a:latin typeface="+mn-lt"/>
            </a:endParaRPr>
          </a:p>
        </p:txBody>
      </p:sp>
      <p:cxnSp>
        <p:nvCxnSpPr>
          <p:cNvPr id="9" name="Straight Arrow Connector 8"/>
          <p:cNvCxnSpPr>
            <a:stCxn id="6" idx="3"/>
          </p:cNvCxnSpPr>
          <p:nvPr/>
        </p:nvCxnSpPr>
        <p:spPr>
          <a:xfrm>
            <a:off x="3733800" y="3553988"/>
            <a:ext cx="1524786" cy="0"/>
          </a:xfrm>
          <a:prstGeom prst="straightConnector1">
            <a:avLst/>
          </a:prstGeom>
          <a:ln w="57150">
            <a:solidFill>
              <a:srgbClr val="76BD22"/>
            </a:solidFill>
            <a:tailEnd type="arrow"/>
          </a:ln>
        </p:spPr>
        <p:style>
          <a:lnRef idx="2">
            <a:schemeClr val="accent3"/>
          </a:lnRef>
          <a:fillRef idx="0">
            <a:schemeClr val="accent3"/>
          </a:fillRef>
          <a:effectRef idx="1">
            <a:schemeClr val="accent3"/>
          </a:effectRef>
          <a:fontRef idx="minor">
            <a:schemeClr val="tx1"/>
          </a:fontRef>
        </p:style>
      </p:cxnSp>
      <p:cxnSp>
        <p:nvCxnSpPr>
          <p:cNvPr id="10" name="Straight Arrow Connector 9"/>
          <p:cNvCxnSpPr>
            <a:endCxn id="8" idx="3"/>
          </p:cNvCxnSpPr>
          <p:nvPr/>
        </p:nvCxnSpPr>
        <p:spPr>
          <a:xfrm flipH="1">
            <a:off x="3733800" y="5432497"/>
            <a:ext cx="1524786" cy="0"/>
          </a:xfrm>
          <a:prstGeom prst="straightConnector1">
            <a:avLst/>
          </a:prstGeom>
          <a:ln w="57150">
            <a:solidFill>
              <a:srgbClr val="76BD22"/>
            </a:solidFill>
            <a:tailEnd type="arrow"/>
          </a:ln>
        </p:spPr>
        <p:style>
          <a:lnRef idx="2">
            <a:schemeClr val="accent3"/>
          </a:lnRef>
          <a:fillRef idx="0">
            <a:schemeClr val="accent3"/>
          </a:fillRef>
          <a:effectRef idx="1">
            <a:schemeClr val="accent3"/>
          </a:effectRef>
          <a:fontRef idx="minor">
            <a:schemeClr val="tx1"/>
          </a:fontRef>
        </p:style>
      </p:cxnSp>
      <p:sp>
        <p:nvSpPr>
          <p:cNvPr id="11" name="Rounded Rectangle 10"/>
          <p:cNvSpPr/>
          <p:nvPr/>
        </p:nvSpPr>
        <p:spPr>
          <a:xfrm>
            <a:off x="7546560" y="2994205"/>
            <a:ext cx="1068260" cy="3276600"/>
          </a:xfrm>
          <a:prstGeom prst="roundRect">
            <a:avLst/>
          </a:prstGeom>
          <a:solidFill>
            <a:srgbClr val="E1D1A7"/>
          </a:solidFill>
          <a:ln>
            <a:solidFill>
              <a:srgbClr val="00957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solidFill>
                <a:schemeClr val="bg1"/>
              </a:solidFill>
            </a:endParaRPr>
          </a:p>
        </p:txBody>
      </p:sp>
      <p:sp>
        <p:nvSpPr>
          <p:cNvPr id="12" name="Left Arrow 11"/>
          <p:cNvSpPr/>
          <p:nvPr/>
        </p:nvSpPr>
        <p:spPr>
          <a:xfrm rot="20193002">
            <a:off x="2978904" y="2716795"/>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3" name="Left Arrow 12"/>
          <p:cNvSpPr/>
          <p:nvPr/>
        </p:nvSpPr>
        <p:spPr>
          <a:xfrm rot="20146403">
            <a:off x="2976356" y="4317260"/>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4" name="Left Arrow 13"/>
          <p:cNvSpPr/>
          <p:nvPr/>
        </p:nvSpPr>
        <p:spPr>
          <a:xfrm rot="20244828">
            <a:off x="6911819" y="2906288"/>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5" name="Left Arrow 14"/>
          <p:cNvSpPr/>
          <p:nvPr/>
        </p:nvSpPr>
        <p:spPr>
          <a:xfrm rot="20169042">
            <a:off x="6724055" y="4884708"/>
            <a:ext cx="736608" cy="736608"/>
          </a:xfrm>
          <a:prstGeom prst="leftArrow">
            <a:avLst/>
          </a:prstGeom>
          <a:solidFill>
            <a:srgbClr val="76BD22"/>
          </a:solidFill>
          <a:ln>
            <a:solidFill>
              <a:srgbClr val="0075C9"/>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sz="1600" dirty="0">
                <a:solidFill>
                  <a:schemeClr val="bg1"/>
                </a:solidFill>
              </a:rPr>
              <a:t>HL7</a:t>
            </a:r>
          </a:p>
        </p:txBody>
      </p:sp>
      <p:sp>
        <p:nvSpPr>
          <p:cNvPr id="16" name="10-Point Star 15"/>
          <p:cNvSpPr/>
          <p:nvPr/>
        </p:nvSpPr>
        <p:spPr>
          <a:xfrm rot="901307">
            <a:off x="6592673" y="1170415"/>
            <a:ext cx="2467390" cy="1740862"/>
          </a:xfrm>
          <a:prstGeom prst="star10">
            <a:avLst/>
          </a:prstGeom>
          <a:solidFill>
            <a:srgbClr val="E1D1A7"/>
          </a:solidFill>
          <a:ln w="38100">
            <a:solidFill>
              <a:srgbClr val="009579"/>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000" dirty="0">
                <a:solidFill>
                  <a:schemeClr val="tx2"/>
                </a:solidFill>
              </a:rPr>
              <a:t>HL7 is critical but not enough </a:t>
            </a:r>
            <a:r>
              <a:rPr lang="en-US" sz="2000" dirty="0" smtClean="0">
                <a:solidFill>
                  <a:schemeClr val="tx2"/>
                </a:solidFill>
              </a:rPr>
              <a:t>by itself. </a:t>
            </a:r>
            <a:endParaRPr lang="en-US" sz="2000" dirty="0">
              <a:solidFill>
                <a:schemeClr val="tx2"/>
              </a:solidFill>
            </a:endParaRPr>
          </a:p>
        </p:txBody>
      </p:sp>
      <p:sp>
        <p:nvSpPr>
          <p:cNvPr id="17" name="Down Arrow 16"/>
          <p:cNvSpPr/>
          <p:nvPr/>
        </p:nvSpPr>
        <p:spPr>
          <a:xfrm>
            <a:off x="378760" y="1814672"/>
            <a:ext cx="917079" cy="978408"/>
          </a:xfrm>
          <a:prstGeom prst="downArrow">
            <a:avLst/>
          </a:prstGeom>
          <a:solidFill>
            <a:srgbClr val="76BD22"/>
          </a:solidFill>
          <a:ln w="28575">
            <a:solidFill>
              <a:srgbClr val="0075C9"/>
            </a:solidFill>
          </a:ln>
        </p:spPr>
        <p:style>
          <a:lnRef idx="1">
            <a:schemeClr val="accent1"/>
          </a:lnRef>
          <a:fillRef idx="3">
            <a:schemeClr val="accent1"/>
          </a:fillRef>
          <a:effectRef idx="2">
            <a:schemeClr val="accent1"/>
          </a:effectRef>
          <a:fontRef idx="minor">
            <a:schemeClr val="lt1"/>
          </a:fontRef>
        </p:style>
        <p:txBody>
          <a:bodyPr vert="vert" rtlCol="0" anchor="ctr">
            <a:spAutoFit/>
          </a:bodyPr>
          <a:lstStyle/>
          <a:p>
            <a:pPr algn="ctr"/>
            <a:r>
              <a:rPr lang="en-US" dirty="0" smtClean="0"/>
              <a:t>trigger</a:t>
            </a:r>
            <a:endParaRPr lang="en-US" dirty="0"/>
          </a:p>
        </p:txBody>
      </p:sp>
      <p:pic>
        <p:nvPicPr>
          <p:cNvPr id="18" name="Picture 2" descr="C:\Users\eric\AppData\Local\Microsoft\Windows\Temporary Internet Files\Content.IE5\L8J1BNG2\MC90043484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772" y="3663539"/>
            <a:ext cx="1182992" cy="118299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sers\eric\AppData\Local\Microsoft\Windows\Temporary Internet Files\Content.IE5\L8J1BNG2\MC90043484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8132" y="3683866"/>
            <a:ext cx="1182992" cy="1182992"/>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429700" y="4814930"/>
            <a:ext cx="1068260" cy="369332"/>
          </a:xfrm>
          <a:prstGeom prst="rect">
            <a:avLst/>
          </a:prstGeom>
        </p:spPr>
        <p:txBody>
          <a:bodyPr wrap="square">
            <a:spAutoFit/>
          </a:bodyPr>
          <a:lstStyle/>
          <a:p>
            <a:pPr algn="ctr"/>
            <a:r>
              <a:rPr lang="en-US" dirty="0" smtClean="0">
                <a:solidFill>
                  <a:srgbClr val="0075C9"/>
                </a:solidFill>
                <a:latin typeface="+mn-lt"/>
              </a:rPr>
              <a:t>Sender</a:t>
            </a:r>
            <a:endParaRPr lang="en-US" dirty="0">
              <a:solidFill>
                <a:srgbClr val="0075C9"/>
              </a:solidFill>
              <a:latin typeface="+mn-lt"/>
            </a:endParaRPr>
          </a:p>
        </p:txBody>
      </p:sp>
      <p:sp>
        <p:nvSpPr>
          <p:cNvPr id="21" name="Rectangle 20"/>
          <p:cNvSpPr/>
          <p:nvPr/>
        </p:nvSpPr>
        <p:spPr>
          <a:xfrm>
            <a:off x="7578131" y="4814930"/>
            <a:ext cx="1036689" cy="369332"/>
          </a:xfrm>
          <a:prstGeom prst="rect">
            <a:avLst/>
          </a:prstGeom>
        </p:spPr>
        <p:txBody>
          <a:bodyPr wrap="square">
            <a:spAutoFit/>
          </a:bodyPr>
          <a:lstStyle/>
          <a:p>
            <a:pPr algn="ctr"/>
            <a:r>
              <a:rPr lang="en-US" dirty="0" smtClean="0">
                <a:solidFill>
                  <a:srgbClr val="0075C9"/>
                </a:solidFill>
                <a:latin typeface="+mn-lt"/>
              </a:rPr>
              <a:t>Receiver</a:t>
            </a:r>
            <a:endParaRPr lang="en-US" dirty="0">
              <a:solidFill>
                <a:srgbClr val="0075C9"/>
              </a:solidFill>
              <a:latin typeface="+mn-lt"/>
            </a:endParaRPr>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Version 2.x: Messages</a:t>
            </a:r>
            <a:endParaRPr lang="en-US" dirty="0"/>
          </a:p>
        </p:txBody>
      </p:sp>
      <p:sp>
        <p:nvSpPr>
          <p:cNvPr id="3" name="Content Placeholder 2"/>
          <p:cNvSpPr>
            <a:spLocks noGrp="1"/>
          </p:cNvSpPr>
          <p:nvPr>
            <p:ph idx="1"/>
          </p:nvPr>
        </p:nvSpPr>
        <p:spPr/>
        <p:txBody>
          <a:bodyPr>
            <a:normAutofit fontScale="92500"/>
          </a:bodyPr>
          <a:lstStyle/>
          <a:p>
            <a:pPr>
              <a:buFont typeface="Arial" pitchFamily="34" charset="0"/>
              <a:buChar char="•"/>
            </a:pPr>
            <a:r>
              <a:rPr lang="en-US" sz="3000" dirty="0" smtClean="0"/>
              <a:t>Each </a:t>
            </a:r>
            <a:r>
              <a:rPr lang="en-US" sz="3000" dirty="0"/>
              <a:t>message has a job and one or more triggers</a:t>
            </a:r>
          </a:p>
          <a:p>
            <a:pPr lvl="1"/>
            <a:r>
              <a:rPr lang="en-US" sz="2600" dirty="0"/>
              <a:t>Send vaccination history (VXU)</a:t>
            </a:r>
          </a:p>
          <a:p>
            <a:pPr lvl="1"/>
            <a:r>
              <a:rPr lang="en-US" sz="2600" dirty="0"/>
              <a:t>Send demographic update or transfer patient (ADT)</a:t>
            </a:r>
          </a:p>
          <a:p>
            <a:pPr lvl="1"/>
            <a:r>
              <a:rPr lang="en-US" sz="2600" dirty="0"/>
              <a:t>Send acknowledgement (ACK)</a:t>
            </a:r>
          </a:p>
          <a:p>
            <a:pPr lvl="1"/>
            <a:r>
              <a:rPr lang="en-US" sz="2600" dirty="0"/>
              <a:t>Request immunization history (QBP)</a:t>
            </a:r>
          </a:p>
          <a:p>
            <a:pPr lvl="1"/>
            <a:r>
              <a:rPr lang="en-US" sz="2600" dirty="0"/>
              <a:t>Return immunization history (RSP)</a:t>
            </a:r>
          </a:p>
          <a:p>
            <a:pPr marL="338138" indent="-338138">
              <a:buFont typeface="Arial" pitchFamily="34" charset="0"/>
              <a:buChar char="•"/>
            </a:pPr>
            <a:r>
              <a:rPr lang="en-US" sz="3000" dirty="0"/>
              <a:t>The “job” and structure are identified by the name and the trigger.</a:t>
            </a:r>
            <a:endParaRPr lang="en-US" dirty="0"/>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0987" y="1460587"/>
            <a:ext cx="7651167" cy="680320"/>
          </a:xfrm>
        </p:spPr>
        <p:txBody>
          <a:bodyPr>
            <a:noAutofit/>
          </a:bodyPr>
          <a:lstStyle/>
          <a:p>
            <a:r>
              <a:rPr lang="en-US" sz="2800" dirty="0"/>
              <a:t>Version 2.x Messages Are Composed of Segments and Segments Are Composed of Fields</a:t>
            </a:r>
          </a:p>
        </p:txBody>
      </p:sp>
      <p:sp>
        <p:nvSpPr>
          <p:cNvPr id="3" name="Content Placeholder 2"/>
          <p:cNvSpPr>
            <a:spLocks noGrp="1"/>
          </p:cNvSpPr>
          <p:nvPr>
            <p:ph idx="1"/>
          </p:nvPr>
        </p:nvSpPr>
        <p:spPr>
          <a:xfrm>
            <a:off x="1080986" y="2218723"/>
            <a:ext cx="7605813" cy="4313667"/>
          </a:xfrm>
        </p:spPr>
        <p:txBody>
          <a:bodyPr>
            <a:normAutofit/>
          </a:bodyPr>
          <a:lstStyle/>
          <a:p>
            <a:pPr marL="450850" indent="-450850">
              <a:buFont typeface="Arial" pitchFamily="34" charset="0"/>
              <a:buChar char="•"/>
            </a:pPr>
            <a:r>
              <a:rPr lang="en-US" sz="2000" dirty="0"/>
              <a:t>Segments are the “sentences” of the message</a:t>
            </a:r>
          </a:p>
          <a:p>
            <a:pPr marL="450850" indent="-450850">
              <a:buFont typeface="Arial" pitchFamily="34" charset="0"/>
              <a:buChar char="•"/>
            </a:pPr>
            <a:r>
              <a:rPr lang="en-US" sz="2000" dirty="0"/>
              <a:t>Each has a job (PID is the personal identifier segment)</a:t>
            </a:r>
          </a:p>
          <a:p>
            <a:pPr marL="450850" indent="-450850">
              <a:buFont typeface="Arial" pitchFamily="34" charset="0"/>
              <a:buChar char="•"/>
            </a:pPr>
            <a:r>
              <a:rPr lang="en-US" sz="2000" dirty="0"/>
              <a:t>Segment name (e.g., PID)</a:t>
            </a:r>
          </a:p>
          <a:p>
            <a:pPr marL="450850" indent="-450850">
              <a:buFont typeface="Arial" pitchFamily="34" charset="0"/>
              <a:buChar char="•"/>
            </a:pPr>
            <a:r>
              <a:rPr lang="en-US" sz="2000" dirty="0"/>
              <a:t>Each segment is composed of fields</a:t>
            </a:r>
          </a:p>
          <a:p>
            <a:pPr marL="1193800" lvl="1" indent="-450850">
              <a:buFont typeface="Arial" pitchFamily="34" charset="0"/>
              <a:buChar char="•"/>
            </a:pPr>
            <a:r>
              <a:rPr lang="en-US" dirty="0"/>
              <a:t>PID|field1|field2|person identifiers|</a:t>
            </a:r>
          </a:p>
          <a:p>
            <a:pPr marL="450850" indent="-450850">
              <a:buFont typeface="Arial" pitchFamily="34" charset="0"/>
              <a:buChar char="•"/>
            </a:pPr>
            <a:r>
              <a:rPr lang="en-US" sz="2000" dirty="0">
                <a:ea typeface="ＭＳ Ｐゴシック" charset="0"/>
              </a:rPr>
              <a:t>Fields are separated by delimiters (ASCII characters or XML tags)</a:t>
            </a:r>
            <a:endParaRPr lang="en-US" sz="2000" dirty="0"/>
          </a:p>
          <a:p>
            <a:pPr marL="450850" indent="-450850">
              <a:buFont typeface="Arial" pitchFamily="34" charset="0"/>
              <a:buChar char="•"/>
            </a:pPr>
            <a:r>
              <a:rPr lang="en-US" sz="2000" dirty="0"/>
              <a:t>Fields may be optional, repeat, or both</a:t>
            </a:r>
          </a:p>
          <a:p>
            <a:pPr marL="450850" indent="-450850">
              <a:buFont typeface="Arial" pitchFamily="34" charset="0"/>
              <a:buChar char="•"/>
            </a:pPr>
            <a:r>
              <a:rPr lang="en-US" sz="2000" dirty="0"/>
              <a:t>Empty fields have place holders</a:t>
            </a:r>
          </a:p>
          <a:p>
            <a:pPr marL="450850" indent="-450850">
              <a:buFont typeface="Arial" pitchFamily="34" charset="0"/>
              <a:buChar char="•"/>
            </a:pPr>
            <a:r>
              <a:rPr lang="en-US" sz="2000" dirty="0"/>
              <a:t>Each field has a data type specification</a:t>
            </a:r>
          </a:p>
        </p:txBody>
      </p:sp>
    </p:spTree>
    <p:extLst>
      <p:ext uri="{BB962C8B-B14F-4D97-AF65-F5344CB8AC3E}">
        <p14:creationId xmlns:p14="http://schemas.microsoft.com/office/powerpoint/2010/main" val="4926865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0075C9"/>
      </a:dk2>
      <a:lt2>
        <a:srgbClr val="E1D1A7"/>
      </a:lt2>
      <a:accent1>
        <a:srgbClr val="009579"/>
      </a:accent1>
      <a:accent2>
        <a:srgbClr val="76BD22"/>
      </a:accent2>
      <a:accent3>
        <a:srgbClr val="21145F"/>
      </a:accent3>
      <a:accent4>
        <a:srgbClr val="AF96DB"/>
      </a:accent4>
      <a:accent5>
        <a:srgbClr val="C6C4D2"/>
      </a:accent5>
      <a:accent6>
        <a:srgbClr val="0075C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Custom 6">
      <a:dk1>
        <a:sysClr val="windowText" lastClr="000000"/>
      </a:dk1>
      <a:lt1>
        <a:sysClr val="window" lastClr="FFFFFF"/>
      </a:lt1>
      <a:dk2>
        <a:srgbClr val="0075C9"/>
      </a:dk2>
      <a:lt2>
        <a:srgbClr val="E1D1A7"/>
      </a:lt2>
      <a:accent1>
        <a:srgbClr val="0075C9"/>
      </a:accent1>
      <a:accent2>
        <a:srgbClr val="009579"/>
      </a:accent2>
      <a:accent3>
        <a:srgbClr val="76BD22"/>
      </a:accent3>
      <a:accent4>
        <a:srgbClr val="21145F"/>
      </a:accent4>
      <a:accent5>
        <a:srgbClr val="AF96DB"/>
      </a:accent5>
      <a:accent6>
        <a:srgbClr val="C6C4D2"/>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4178</Words>
  <Application>Microsoft Office PowerPoint</Application>
  <PresentationFormat>On-screen Show (4:3)</PresentationFormat>
  <Paragraphs>377</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Custom Design</vt:lpstr>
      <vt:lpstr>HL7 Version 2 Messages</vt:lpstr>
      <vt:lpstr>Presentation Outline</vt:lpstr>
      <vt:lpstr>Brief History of HL7</vt:lpstr>
      <vt:lpstr>HL7: The Primary Standard for Communicating Health Data</vt:lpstr>
      <vt:lpstr>HL7 Versions</vt:lpstr>
      <vt:lpstr>HL7 Version 2 History</vt:lpstr>
      <vt:lpstr>Messaging Business Process</vt:lpstr>
      <vt:lpstr>Version 2.x: Messages</vt:lpstr>
      <vt:lpstr>Version 2.x Messages Are Composed of Segments and Segments Are Composed of Fields</vt:lpstr>
      <vt:lpstr>Delimiters Separate Components</vt:lpstr>
      <vt:lpstr>ACK Message Specification</vt:lpstr>
      <vt:lpstr>Example ACK Message</vt:lpstr>
      <vt:lpstr>PID Segment (Partial)</vt:lpstr>
      <vt:lpstr>Version 2.x: Data Types</vt:lpstr>
      <vt:lpstr>Coded Element (CE) Data Type</vt:lpstr>
      <vt:lpstr>Profiles put Constraints one the Base Standard</vt:lpstr>
      <vt:lpstr>Additional Resources</vt:lpstr>
    </vt:vector>
  </TitlesOfParts>
  <Company>Resonance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Turaski</dc:creator>
  <cp:lastModifiedBy>Jelisa Lowe</cp:lastModifiedBy>
  <cp:revision>17</cp:revision>
  <dcterms:created xsi:type="dcterms:W3CDTF">2015-05-11T17:00:04Z</dcterms:created>
  <dcterms:modified xsi:type="dcterms:W3CDTF">2015-09-28T18:07:36Z</dcterms:modified>
</cp:coreProperties>
</file>