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2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5C9"/>
    <a:srgbClr val="76BD22"/>
    <a:srgbClr val="009579"/>
    <a:srgbClr val="E1D1A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718" autoAdjust="0"/>
  </p:normalViewPr>
  <p:slideViewPr>
    <p:cSldViewPr snapToGrid="0" snapToObjects="1">
      <p:cViewPr varScale="1">
        <p:scale>
          <a:sx n="70" d="100"/>
          <a:sy n="70" d="100"/>
        </p:scale>
        <p:origin x="-2818" y="-7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88" d="100"/>
          <a:sy n="88" d="100"/>
        </p:scale>
        <p:origin x="-3806" y="-7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DE5B8E-C8CE-47C3-B09C-6C0A0AB08369}" type="datetimeFigureOut">
              <a:rPr lang="en-US" smtClean="0"/>
              <a:t>9/28/2015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44B1BF-8777-4F20-BE23-DA50E42F88A5}" type="slidenum">
              <a:rPr lang="en-US" smtClean="0"/>
              <a:t>‹#›</a:t>
            </a:fld>
            <a:endParaRPr lang="en-US"/>
          </a:p>
        </p:txBody>
      </p:sp>
    </p:spTree>
    <p:extLst>
      <p:ext uri="{BB962C8B-B14F-4D97-AF65-F5344CB8AC3E}">
        <p14:creationId xmlns:p14="http://schemas.microsoft.com/office/powerpoint/2010/main" val="4277075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44B1BF-8777-4F20-BE23-DA50E42F88A5}" type="slidenum">
              <a:rPr lang="en-US" smtClean="0"/>
              <a:t>1</a:t>
            </a:fld>
            <a:endParaRPr lang="en-US"/>
          </a:p>
        </p:txBody>
      </p:sp>
    </p:spTree>
    <p:extLst>
      <p:ext uri="{BB962C8B-B14F-4D97-AF65-F5344CB8AC3E}">
        <p14:creationId xmlns:p14="http://schemas.microsoft.com/office/powerpoint/2010/main" val="33057202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In the more complex and common structures</a:t>
            </a:r>
            <a:r>
              <a:rPr lang="en-US" b="0" baseline="0" dirty="0" smtClean="0"/>
              <a:t> seen today, </a:t>
            </a:r>
            <a:r>
              <a:rPr lang="en-US" b="0" dirty="0" smtClean="0"/>
              <a:t>the body section </a:t>
            </a:r>
            <a:r>
              <a:rPr lang="en-US" b="0" baseline="0" dirty="0" smtClean="0"/>
              <a:t>of a document is composed of t</a:t>
            </a:r>
            <a:r>
              <a:rPr lang="en-US" b="0" dirty="0" smtClean="0"/>
              <a:t>he Narrative block information, which is text that a human can read in a browser</a:t>
            </a:r>
            <a:r>
              <a:rPr lang="en-US" b="0" baseline="0" dirty="0" smtClean="0"/>
              <a:t>. The Entry block then contains the same data described in the Narrative block, but in a format that a computer can consume.</a:t>
            </a:r>
          </a:p>
          <a:p>
            <a:endParaRPr lang="en-US" b="0" baseline="0" dirty="0" smtClean="0"/>
          </a:p>
          <a:p>
            <a:r>
              <a:rPr lang="en-US" b="0" baseline="0" dirty="0" smtClean="0"/>
              <a:t>To recap, a CDA document includes both human-readable narrative content in the Narrative block and computable content in the Entry block. </a:t>
            </a:r>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10</a:t>
            </a:fld>
            <a:endParaRPr lang="en-US"/>
          </a:p>
        </p:txBody>
      </p:sp>
    </p:spTree>
    <p:extLst>
      <p:ext uri="{BB962C8B-B14F-4D97-AF65-F5344CB8AC3E}">
        <p14:creationId xmlns:p14="http://schemas.microsoft.com/office/powerpoint/2010/main" val="2340015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possible to create either HL7</a:t>
            </a:r>
            <a:r>
              <a:rPr lang="en-US" baseline="0" dirty="0" smtClean="0"/>
              <a:t> V</a:t>
            </a:r>
            <a:r>
              <a:rPr lang="en-US" dirty="0" smtClean="0"/>
              <a:t>ersion 2 messages or documents</a:t>
            </a:r>
            <a:r>
              <a:rPr lang="en-US" baseline="0" dirty="0" smtClean="0"/>
              <a:t> that meet the standard exactly, but that differ from the same artifact created by another entity. </a:t>
            </a:r>
            <a:r>
              <a:rPr lang="en-US" dirty="0" smtClean="0"/>
              <a:t>The base standard is intended</a:t>
            </a:r>
            <a:r>
              <a:rPr lang="en-US" baseline="0" dirty="0" smtClean="0"/>
              <a:t> to support a wide range of needs in a wide range of countries. By definition, this means that they must have lots of options. </a:t>
            </a:r>
          </a:p>
          <a:p>
            <a:endParaRPr lang="en-US" baseline="0" dirty="0" smtClean="0"/>
          </a:p>
          <a:p>
            <a:r>
              <a:rPr lang="en-US" baseline="0" dirty="0" smtClean="0"/>
              <a:t>But having many options is the enemy of interoperability. The solution to this problem of having many options is creating profiles on the base standard that constrain most or all of the options. This provides the specification necessary for implementing with consistent structure and content. </a:t>
            </a:r>
          </a:p>
          <a:p>
            <a:endParaRPr lang="en-US" baseline="0" dirty="0" smtClean="0"/>
          </a:p>
          <a:p>
            <a:r>
              <a:rPr lang="en-US" baseline="0" dirty="0" smtClean="0"/>
              <a:t>Profiles have been called implementation guides. They bind specific vocabularies to the message or document.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11</a:t>
            </a:fld>
            <a:endParaRPr lang="en-US"/>
          </a:p>
        </p:txBody>
      </p:sp>
    </p:spTree>
    <p:extLst>
      <p:ext uri="{BB962C8B-B14F-4D97-AF65-F5344CB8AC3E}">
        <p14:creationId xmlns:p14="http://schemas.microsoft.com/office/powerpoint/2010/main" val="14157808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Like other profiles,</a:t>
            </a:r>
            <a:r>
              <a:rPr lang="en-US" baseline="0" dirty="0" smtClean="0"/>
              <a:t> CDA profiles define the contents of the data package. They specify the requirements for each component and sub-component. For example, a patient is a person. A person has a name. The profile may specify that the name is required. The name is composed of subcomponents (last name, first name, middle name, etc.). The components will have documented requirements. For example, every person must have a name. Every name must have a last name and first name, but middle name may be optional. </a:t>
            </a:r>
          </a:p>
          <a:p>
            <a:endParaRPr lang="en-US" baseline="0" dirty="0" smtClean="0"/>
          </a:p>
          <a:p>
            <a:r>
              <a:rPr lang="en-US" baseline="0" dirty="0" smtClean="0"/>
              <a:t>Profiles are difficult to read by a human. </a:t>
            </a:r>
            <a:endParaRPr lang="en-US" dirty="0" smtClean="0"/>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12</a:t>
            </a:fld>
            <a:endParaRPr lang="en-US"/>
          </a:p>
        </p:txBody>
      </p:sp>
    </p:spTree>
    <p:extLst>
      <p:ext uri="{BB962C8B-B14F-4D97-AF65-F5344CB8AC3E}">
        <p14:creationId xmlns:p14="http://schemas.microsoft.com/office/powerpoint/2010/main" val="8172217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CDA is a foundation</a:t>
            </a:r>
            <a:r>
              <a:rPr lang="en-US" baseline="0" dirty="0" smtClean="0"/>
              <a:t> for developing electronic documents, and as noted earlier, many varieties of CDA currently exist. The </a:t>
            </a:r>
            <a:r>
              <a:rPr lang="en-US" sz="1200" kern="1200" dirty="0" smtClean="0">
                <a:solidFill>
                  <a:schemeClr val="tx1"/>
                </a:solidFill>
                <a:effectLst/>
                <a:latin typeface="+mn-lt"/>
                <a:ea typeface="+mn-ea"/>
                <a:cs typeface="+mn-cs"/>
              </a:rPr>
              <a:t>Continuity of Care Document (CCD)</a:t>
            </a:r>
            <a:r>
              <a:rPr lang="en-US" baseline="0" dirty="0" smtClean="0"/>
              <a:t> is a CDA that is a major focus in healthcare interoperability today. </a:t>
            </a:r>
          </a:p>
          <a:p>
            <a:endParaRPr lang="en-US" dirty="0" smtClean="0">
              <a:latin typeface="Calibri" charset="0"/>
              <a:ea typeface="ＭＳ Ｐゴシック" charset="0"/>
            </a:endParaRPr>
          </a:p>
          <a:p>
            <a:pPr lvl="0" eaLnBrk="1" hangingPunct="1">
              <a:spcBef>
                <a:spcPct val="0"/>
              </a:spcBef>
              <a:buFontTx/>
              <a:buNone/>
            </a:pPr>
            <a:r>
              <a:rPr lang="en-US" baseline="0" dirty="0" smtClean="0">
                <a:latin typeface="Calibri" charset="0"/>
                <a:ea typeface="ＭＳ Ｐゴシック" charset="0"/>
              </a:rPr>
              <a:t>Recall that CDA is a broad class of artifacts, ranging from an electronic envelope that contains an image to a complex complete transfer of care summary that contains the data in a format that can be read by a human in a browser, but also contains data in a computer readable format.</a:t>
            </a:r>
          </a:p>
          <a:p>
            <a:pPr lvl="0" eaLnBrk="1" hangingPunct="1">
              <a:spcBef>
                <a:spcPct val="0"/>
              </a:spcBef>
              <a:buFontTx/>
              <a:buChar char="•"/>
            </a:pPr>
            <a:endParaRPr lang="en-US" baseline="0" dirty="0" smtClean="0">
              <a:latin typeface="Calibri" charset="0"/>
              <a:ea typeface="ＭＳ Ｐゴシック"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The Consolidated </a:t>
            </a:r>
            <a:r>
              <a:rPr lang="en-US" sz="1200" kern="1200" dirty="0" err="1" smtClean="0">
                <a:solidFill>
                  <a:schemeClr val="tx1"/>
                </a:solidFill>
                <a:effectLst/>
                <a:latin typeface="+mn-lt"/>
                <a:ea typeface="+mn-ea"/>
                <a:cs typeface="+mn-cs"/>
              </a:rPr>
              <a:t>Templated</a:t>
            </a:r>
            <a:r>
              <a:rPr lang="en-US" sz="1200" kern="1200" dirty="0" smtClean="0">
                <a:solidFill>
                  <a:schemeClr val="tx1"/>
                </a:solidFill>
                <a:effectLst/>
                <a:latin typeface="+mn-lt"/>
                <a:ea typeface="+mn-ea"/>
                <a:cs typeface="+mn-cs"/>
              </a:rPr>
              <a:t> implementation (C-CDA) guide contains a library of CDA templates, incorporating and harmonizing previous efforts from the Health Level Seven (HL7) organization, Integrating the Healthcare Enterprise (IHE), and Health Information Technology Standards Panel (HITSP). It represents harmonization of the HL7 Health Story guides, HITSP C32, related components of IHE Patient Care Coordination (IHE PCC), and Continuity of Care (CCD)</a:t>
            </a:r>
            <a:r>
              <a:rPr lang="en-US" sz="1200" kern="1200" baseline="0" dirty="0" smtClean="0">
                <a:solidFill>
                  <a:schemeClr val="tx1"/>
                </a:solidFill>
                <a:effectLst/>
                <a:latin typeface="Calibri" charset="0"/>
                <a:ea typeface="ＭＳ Ｐゴシック" charset="0"/>
                <a:cs typeface="+mn-cs"/>
              </a:rPr>
              <a: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13</a:t>
            </a:fld>
            <a:endParaRPr lang="en-US"/>
          </a:p>
        </p:txBody>
      </p:sp>
    </p:spTree>
    <p:extLst>
      <p:ext uri="{BB962C8B-B14F-4D97-AF65-F5344CB8AC3E}">
        <p14:creationId xmlns:p14="http://schemas.microsoft.com/office/powerpoint/2010/main" val="35404843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u="none" dirty="0" smtClean="0"/>
              <a:t>There are many CDA examples for public health, including:</a:t>
            </a:r>
          </a:p>
          <a:p>
            <a:endParaRPr lang="en-US" b="0" u="none" dirty="0" smtClean="0"/>
          </a:p>
          <a:p>
            <a:pPr marL="171450" indent="-171450">
              <a:buFont typeface="Arial"/>
              <a:buChar char="•"/>
            </a:pPr>
            <a:r>
              <a:rPr lang="en-US" b="0" u="none" dirty="0" smtClean="0"/>
              <a:t>Consolidated</a:t>
            </a:r>
            <a:r>
              <a:rPr lang="en-US" b="0" u="none" baseline="0" dirty="0" smtClean="0"/>
              <a:t> CDA, including the Continuity of Care documentation. These CDAs are most likely to be used in local health departments that deliver care services and need to interoperate with healthcare providers.</a:t>
            </a:r>
          </a:p>
          <a:p>
            <a:pPr marL="171450" indent="-171450" defTabSz="897301">
              <a:buFont typeface="Arial"/>
              <a:buChar char="•"/>
              <a:defRPr/>
            </a:pPr>
            <a:r>
              <a:rPr lang="en-US" b="0" u="none" baseline="0" dirty="0" smtClean="0"/>
              <a:t>Cancer reporting.</a:t>
            </a:r>
          </a:p>
          <a:p>
            <a:pPr marL="171450" indent="-171450">
              <a:buFont typeface="Arial"/>
              <a:buChar char="•"/>
            </a:pPr>
            <a:r>
              <a:rPr lang="en-US" b="0" u="none" baseline="0" dirty="0" smtClean="0"/>
              <a:t>Vital records data for fetal birth and death records (piloted only).</a:t>
            </a:r>
          </a:p>
          <a:p>
            <a:pPr marL="171450" indent="-171450">
              <a:buFont typeface="Arial"/>
              <a:buChar char="•"/>
            </a:pPr>
            <a:r>
              <a:rPr lang="en-US" b="0" u="none" baseline="0" dirty="0" smtClean="0"/>
              <a:t>Quality Reporting Document Architecture (QRDA), which, like other healthcare quality reporting measures, can be used as part of a population health assessment.</a:t>
            </a:r>
            <a:endParaRPr lang="en-US" b="0" u="none" dirty="0" smtClean="0"/>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14</a:t>
            </a:fld>
            <a:endParaRPr lang="en-US"/>
          </a:p>
        </p:txBody>
      </p:sp>
    </p:spTree>
    <p:extLst>
      <p:ext uri="{BB962C8B-B14F-4D97-AF65-F5344CB8AC3E}">
        <p14:creationId xmlns:p14="http://schemas.microsoft.com/office/powerpoint/2010/main" val="14013735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One aspect of a CDA document is that it persists, intact, until it is deleted. While the data may be extracted to be incorporated into a database, the document may be retrieved in the condition it was originally sent.</a:t>
            </a:r>
          </a:p>
          <a:p>
            <a:endParaRPr lang="en-US" baseline="0" dirty="0" smtClean="0"/>
          </a:p>
          <a:p>
            <a:r>
              <a:rPr lang="en-US" baseline="0" dirty="0" smtClean="0"/>
              <a:t>The CDA standard supports tighter control over the content of the document because the content is not intended to be edited once received. In addition, the document is signed in the same way that a nursing note in a chart is signed.</a:t>
            </a:r>
          </a:p>
          <a:p>
            <a:endParaRPr lang="en-US" baseline="0" dirty="0" smtClean="0"/>
          </a:p>
          <a:p>
            <a:r>
              <a:rPr lang="en-US" baseline="0" dirty="0" smtClean="0"/>
              <a:t>The design of the message permits it to be viewed in a standard browser, where the reader may easily read the authenticated content.</a:t>
            </a:r>
            <a:endParaRPr lang="en-US" dirty="0" smtClean="0"/>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15</a:t>
            </a:fld>
            <a:endParaRPr lang="en-US"/>
          </a:p>
        </p:txBody>
      </p:sp>
    </p:spTree>
    <p:extLst>
      <p:ext uri="{BB962C8B-B14F-4D97-AF65-F5344CB8AC3E}">
        <p14:creationId xmlns:p14="http://schemas.microsoft.com/office/powerpoint/2010/main" val="36615520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CDA documents may not be the most appropriate standard for your particular use case,</a:t>
            </a:r>
            <a:r>
              <a:rPr lang="en-US" baseline="0" dirty="0" smtClean="0"/>
              <a:t> as in the following examples:</a:t>
            </a:r>
            <a:endParaRPr lang="en-US" dirty="0" smtClean="0"/>
          </a:p>
          <a:p>
            <a:endParaRPr lang="en-US" dirty="0" smtClean="0"/>
          </a:p>
          <a:p>
            <a:pPr marL="171450" indent="-171450">
              <a:buFont typeface="Arial"/>
              <a:buChar char="•"/>
            </a:pPr>
            <a:r>
              <a:rPr lang="en-US" dirty="0" smtClean="0"/>
              <a:t>When the workflow requires rapid back-and-forth exchanges, such as requesting information from a</a:t>
            </a:r>
            <a:r>
              <a:rPr lang="en-US" baseline="0" dirty="0" smtClean="0"/>
              <a:t> </a:t>
            </a:r>
            <a:r>
              <a:rPr lang="en-US" dirty="0" smtClean="0"/>
              <a:t>decision support engine</a:t>
            </a:r>
            <a:r>
              <a:rPr lang="en-US" baseline="0" dirty="0" smtClean="0"/>
              <a:t> or </a:t>
            </a:r>
            <a:r>
              <a:rPr lang="en-US" dirty="0" smtClean="0"/>
              <a:t>service</a:t>
            </a:r>
            <a:r>
              <a:rPr lang="en-US" baseline="0" dirty="0" smtClean="0"/>
              <a:t> or evoking a request-response query. </a:t>
            </a:r>
            <a:endParaRPr lang="en-US" dirty="0" smtClean="0"/>
          </a:p>
          <a:p>
            <a:pPr marL="171450" indent="-171450">
              <a:buFont typeface="Arial"/>
              <a:buChar char="•"/>
            </a:pPr>
            <a:r>
              <a:rPr lang="en-US" baseline="0" dirty="0" smtClean="0"/>
              <a:t>When the data are more dynamic, and persistence is not required—for example, when you only want to see how the data look in the moment, or when more than one person or entity will be contributing data over time. </a:t>
            </a:r>
          </a:p>
          <a:p>
            <a:pPr marL="171450" indent="-171450">
              <a:buFont typeface="Arial"/>
              <a:buChar char="•"/>
            </a:pPr>
            <a:r>
              <a:rPr lang="en-US" dirty="0" smtClean="0"/>
              <a:t>When the data need</a:t>
            </a:r>
            <a:r>
              <a:rPr lang="en-US" baseline="0" dirty="0" smtClean="0"/>
              <a:t> to be acquired from multiple sources and integrated, in which case HL7 messages may be simpler or otherwise more appropriate.</a:t>
            </a:r>
            <a:endParaRPr lang="en-US" dirty="0" smtClean="0"/>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16</a:t>
            </a:fld>
            <a:endParaRPr lang="en-US"/>
          </a:p>
        </p:txBody>
      </p:sp>
    </p:spTree>
    <p:extLst>
      <p:ext uri="{BB962C8B-B14F-4D97-AF65-F5344CB8AC3E}">
        <p14:creationId xmlns:p14="http://schemas.microsoft.com/office/powerpoint/2010/main" val="27321541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t>
            </a:r>
            <a:r>
              <a:rPr lang="en-US" b="0" baseline="0" dirty="0" smtClean="0"/>
              <a:t>presentation addressed these aspects of HL7 at an </a:t>
            </a:r>
            <a:r>
              <a:rPr lang="en-US" b="0" i="0" baseline="0" dirty="0" smtClean="0"/>
              <a:t>introductory</a:t>
            </a:r>
            <a:r>
              <a:rPr lang="en-US" b="0" baseline="0" dirty="0" smtClean="0"/>
              <a:t> level. </a:t>
            </a:r>
            <a:r>
              <a:rPr lang="en-US" dirty="0" smtClean="0"/>
              <a:t>For additional</a:t>
            </a:r>
            <a:r>
              <a:rPr lang="en-US" baseline="0" dirty="0" smtClean="0"/>
              <a:t> information, </a:t>
            </a:r>
            <a:r>
              <a:rPr lang="en-US" dirty="0" smtClean="0"/>
              <a:t>HL7 has a</a:t>
            </a:r>
            <a:r>
              <a:rPr lang="en-US" baseline="0" dirty="0" smtClean="0"/>
              <a:t> very robust website with many free offerings. For example, they have an Education Portal with free webinar recordings(http://www.hl7.org/implement/courseList.cfm). Some of these recordings include an introductory webinar for HL7 and an overview of the healthcare connection with HL7. These and other resources, such as tutorials where you can get the specifics for each of the standards, are available as well.</a:t>
            </a:r>
          </a:p>
          <a:p>
            <a:endParaRPr lang="en-US" baseline="0" dirty="0" smtClean="0"/>
          </a:p>
          <a:p>
            <a:r>
              <a:rPr lang="en-US" baseline="0" dirty="0" smtClean="0"/>
              <a:t>You can also get information from the CDC Public Health Information Network (PHIN) web site, which includes vocabulary and other standards related to public health CDAs</a:t>
            </a:r>
          </a:p>
          <a:p>
            <a:endParaRPr lang="en-US" baseline="0" dirty="0" smtClean="0"/>
          </a:p>
          <a:p>
            <a:r>
              <a:rPr lang="en-US" baseline="0" dirty="0" smtClean="0"/>
              <a:t>We encourage you to check out these and other HL7 resources!</a:t>
            </a:r>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17</a:t>
            </a:fld>
            <a:endParaRPr lang="en-US"/>
          </a:p>
        </p:txBody>
      </p:sp>
    </p:spTree>
    <p:extLst>
      <p:ext uri="{BB962C8B-B14F-4D97-AF65-F5344CB8AC3E}">
        <p14:creationId xmlns:p14="http://schemas.microsoft.com/office/powerpoint/2010/main" val="1710684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30" indent="-232930"/>
            <a:r>
              <a:rPr lang="en-US" b="0" i="0" baseline="0" dirty="0" smtClean="0"/>
              <a:t>This presentation gives context to Clinical Document Architecture (CDA) by describing the HL7 organization and how CDA was developed.</a:t>
            </a:r>
          </a:p>
          <a:p>
            <a:pPr marL="232930" indent="-232930"/>
            <a:r>
              <a:rPr lang="en-US" b="0" i="0" baseline="0" dirty="0" smtClean="0"/>
              <a:t>It explains the concept of an electronic document, and after illustrating the CDA levels, describes the components of a CDA.</a:t>
            </a:r>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2</a:t>
            </a:fld>
            <a:endParaRPr lang="en-US"/>
          </a:p>
        </p:txBody>
      </p:sp>
    </p:spTree>
    <p:extLst>
      <p:ext uri="{BB962C8B-B14F-4D97-AF65-F5344CB8AC3E}">
        <p14:creationId xmlns:p14="http://schemas.microsoft.com/office/powerpoint/2010/main" val="4078036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some important background, which may be familiar to you already.</a:t>
            </a:r>
          </a:p>
          <a:p>
            <a:endParaRPr lang="en-US" dirty="0" smtClean="0"/>
          </a:p>
          <a:p>
            <a:pPr rtl="0" fontAlgn="base"/>
            <a:r>
              <a:rPr lang="en-US" i="1" dirty="0" smtClean="0"/>
              <a:t>Semantic interoperability</a:t>
            </a:r>
            <a:r>
              <a:rPr lang="en-US" dirty="0" smtClean="0"/>
              <a:t>: ensures that the sender and receiver systems use the same meaning for the data—in</a:t>
            </a:r>
            <a:r>
              <a:rPr lang="en-US" baseline="0" dirty="0" smtClean="0"/>
              <a:t> other words, </a:t>
            </a:r>
            <a:r>
              <a:rPr lang="en-US" dirty="0" smtClean="0"/>
              <a:t>that the systems “speak the same language”.</a:t>
            </a:r>
          </a:p>
          <a:p>
            <a:pPr rtl="0" fontAlgn="base"/>
            <a:endParaRPr lang="en-US" dirty="0" smtClean="0"/>
          </a:p>
          <a:p>
            <a:pPr rtl="0" fontAlgn="base"/>
            <a:r>
              <a:rPr lang="en-US" i="1" dirty="0" smtClean="0"/>
              <a:t>Syntactic interoperability</a:t>
            </a:r>
            <a:r>
              <a:rPr lang="en-US" dirty="0" smtClean="0"/>
              <a:t>: enables business processes at the sender and receiver systems to work together by ensuring their data structure is compatible.</a:t>
            </a:r>
          </a:p>
          <a:p>
            <a:pPr rtl="0" fontAlgn="base"/>
            <a:endParaRPr lang="en-US" dirty="0" smtClean="0"/>
          </a:p>
          <a:p>
            <a:pPr rtl="0" fontAlgn="base"/>
            <a:r>
              <a:rPr lang="en-US" i="1" dirty="0" smtClean="0"/>
              <a:t>Technical</a:t>
            </a:r>
            <a:r>
              <a:rPr lang="en-US" i="1" baseline="0" dirty="0" smtClean="0"/>
              <a:t> </a:t>
            </a:r>
            <a:r>
              <a:rPr lang="en-US" i="1" dirty="0" smtClean="0"/>
              <a:t>interoperability</a:t>
            </a:r>
            <a:r>
              <a:rPr lang="en-US" dirty="0" smtClean="0"/>
              <a:t>: ensures that the sender and the receiver systems can connect to each other when moving data from one system to the other.</a:t>
            </a:r>
          </a:p>
          <a:p>
            <a:pPr rtl="0" fontAlgn="base"/>
            <a:endParaRPr lang="en-US" dirty="0" smtClean="0"/>
          </a:p>
          <a:p>
            <a:pPr rtl="0" fontAlgn="base"/>
            <a:r>
              <a:rPr lang="en-US" dirty="0" smtClean="0"/>
              <a:t>A </a:t>
            </a:r>
            <a:r>
              <a:rPr lang="en-US" baseline="0" dirty="0" smtClean="0"/>
              <a:t>successful interoperability standard is characterized by:</a:t>
            </a:r>
          </a:p>
          <a:p>
            <a:pPr rtl="0" fontAlgn="base"/>
            <a:endParaRPr lang="en-US" baseline="0" dirty="0" smtClean="0"/>
          </a:p>
          <a:p>
            <a:pPr marL="171450" indent="-171450" rtl="0" fontAlgn="base">
              <a:buFont typeface="Arial"/>
              <a:buChar char="•"/>
            </a:pPr>
            <a:r>
              <a:rPr lang="en-US" baseline="0" dirty="0" smtClean="0"/>
              <a:t>Using a standard format for packaging the data that defines:</a:t>
            </a:r>
          </a:p>
          <a:p>
            <a:pPr marL="628650" lvl="1" indent="-171450" rtl="0" fontAlgn="base">
              <a:buFont typeface="Courier New"/>
              <a:buChar char="o"/>
            </a:pPr>
            <a:r>
              <a:rPr lang="en-US" baseline="0" dirty="0" smtClean="0"/>
              <a:t>The required data </a:t>
            </a:r>
          </a:p>
          <a:p>
            <a:pPr marL="628650" lvl="1" indent="-171450" rtl="0" fontAlgn="base">
              <a:buFont typeface="Courier New"/>
              <a:buChar char="o"/>
            </a:pPr>
            <a:r>
              <a:rPr lang="en-US" baseline="0" dirty="0" smtClean="0"/>
              <a:t>The framework that holds the data</a:t>
            </a:r>
          </a:p>
          <a:p>
            <a:pPr marL="171450" lvl="0" indent="-171450" rtl="0" fontAlgn="base">
              <a:buFont typeface="Arial"/>
              <a:buChar char="•"/>
            </a:pPr>
            <a:r>
              <a:rPr lang="en-US" baseline="0" dirty="0" smtClean="0"/>
              <a:t>Using mostly structured data (a standard code represents a given concept)  </a:t>
            </a:r>
            <a:endParaRPr lang="en-US" dirty="0" smtClean="0"/>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3</a:t>
            </a:fld>
            <a:endParaRPr lang="en-US"/>
          </a:p>
        </p:txBody>
      </p:sp>
    </p:spTree>
    <p:extLst>
      <p:ext uri="{BB962C8B-B14F-4D97-AF65-F5344CB8AC3E}">
        <p14:creationId xmlns:p14="http://schemas.microsoft.com/office/powerpoint/2010/main" val="38253423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175">
              <a:defRPr/>
            </a:pPr>
            <a:r>
              <a:rPr lang="en-US" dirty="0" smtClean="0"/>
              <a:t>HL7 </a:t>
            </a:r>
            <a:r>
              <a:rPr lang="en-US" baseline="0" dirty="0" smtClean="0"/>
              <a:t>is an international standards development organization (SDO) that was established to enable</a:t>
            </a:r>
            <a:r>
              <a:rPr lang="en-US" dirty="0" smtClean="0"/>
              <a:t> interoperability of health care information.</a:t>
            </a:r>
            <a:r>
              <a:rPr lang="en-US" baseline="0" dirty="0" smtClean="0"/>
              <a:t> I</a:t>
            </a:r>
            <a:r>
              <a:rPr lang="en-US" dirty="0" smtClean="0"/>
              <a:t>nitially</a:t>
            </a:r>
            <a:r>
              <a:rPr lang="en-US" baseline="0" dirty="0" smtClean="0"/>
              <a:t> it focused on interoperability among information systems within large hospitals. Later, the organization began focusing on interoperability among systems in disparate organizations, including</a:t>
            </a:r>
            <a:r>
              <a:rPr lang="en-US" dirty="0" smtClean="0"/>
              <a:t> public health.</a:t>
            </a:r>
          </a:p>
          <a:p>
            <a:pPr defTabSz="457175">
              <a:defRPr/>
            </a:pPr>
            <a:endParaRPr lang="en-US" dirty="0" smtClean="0"/>
          </a:p>
          <a:p>
            <a:pPr defTabSz="457175">
              <a:defRPr/>
            </a:pPr>
            <a:r>
              <a:rPr lang="en-US" dirty="0" smtClean="0"/>
              <a:t>Early initiatives of the organization included developing </a:t>
            </a:r>
            <a:r>
              <a:rPr lang="en-US" dirty="0" smtClean="0">
                <a:ea typeface="ＭＳ Ｐゴシック" pitchFamily="-107" charset="-128"/>
              </a:rPr>
              <a:t>grammar for messaging and a standardized vocabulary</a:t>
            </a:r>
          </a:p>
          <a:p>
            <a:pPr defTabSz="457175">
              <a:buFont typeface="Arial" pitchFamily="34" charset="0"/>
              <a:buChar char="•"/>
              <a:defRPr/>
            </a:pPr>
            <a:endParaRPr lang="en-US" dirty="0" smtClean="0">
              <a:ea typeface="ＭＳ Ｐゴシック" pitchFamily="-107" charset="-128"/>
            </a:endParaRPr>
          </a:p>
          <a:p>
            <a:pPr defTabSz="457175">
              <a:defRPr/>
            </a:pPr>
            <a:r>
              <a:rPr lang="en-US" dirty="0" smtClean="0">
                <a:ea typeface="ＭＳ Ｐゴシック" pitchFamily="-107" charset="-128"/>
              </a:rPr>
              <a:t>It is not the only standard that is used for transmitting</a:t>
            </a:r>
            <a:r>
              <a:rPr lang="en-US" baseline="0" dirty="0" smtClean="0">
                <a:ea typeface="ＭＳ Ｐゴシック" pitchFamily="-107" charset="-128"/>
              </a:rPr>
              <a:t> health related data. Others include:</a:t>
            </a:r>
          </a:p>
          <a:p>
            <a:pPr defTabSz="457175">
              <a:defRPr/>
            </a:pPr>
            <a:endParaRPr lang="en-US" baseline="0" dirty="0" smtClean="0">
              <a:ea typeface="ＭＳ Ｐゴシック" pitchFamily="-107" charset="-128"/>
            </a:endParaRPr>
          </a:p>
          <a:p>
            <a:pPr lvl="1" defTabSz="457175">
              <a:buFont typeface="Arial" pitchFamily="34" charset="0"/>
              <a:buChar char="•"/>
              <a:defRPr/>
            </a:pPr>
            <a:r>
              <a:rPr lang="en-US" baseline="0" dirty="0" smtClean="0">
                <a:ea typeface="ＭＳ Ｐゴシック" pitchFamily="-107" charset="-128"/>
              </a:rPr>
              <a:t> NCPDP (National Council for Prescription Drug Programs) for ordering medications</a:t>
            </a:r>
          </a:p>
          <a:p>
            <a:pPr lvl="1" defTabSz="457175">
              <a:buFont typeface="Arial" pitchFamily="34" charset="0"/>
              <a:buChar char="•"/>
              <a:defRPr/>
            </a:pPr>
            <a:r>
              <a:rPr lang="en-US" baseline="0" dirty="0" smtClean="0">
                <a:ea typeface="ＭＳ Ｐゴシック" pitchFamily="-107" charset="-128"/>
              </a:rPr>
              <a:t> EM TEP (OASIS Emergency Management Tracking of Emergency Patients) for tracking health information for patients in transport </a:t>
            </a:r>
          </a:p>
          <a:p>
            <a:pPr defTabSz="457175">
              <a:defRPr/>
            </a:pPr>
            <a:endParaRPr lang="en-US" baseline="0" dirty="0" smtClean="0">
              <a:ea typeface="ＭＳ Ｐゴシック" pitchFamily="-107" charset="-128"/>
            </a:endParaRPr>
          </a:p>
          <a:p>
            <a:pPr defTabSz="457175">
              <a:defRPr/>
            </a:pPr>
            <a:r>
              <a:rPr lang="en-US" baseline="0" dirty="0" smtClean="0">
                <a:ea typeface="ＭＳ Ｐゴシック" pitchFamily="-107" charset="-128"/>
              </a:rPr>
              <a:t>While both NCPDP and EM TEP are specialized standards, they can be mapped to HL7 concepts.</a:t>
            </a:r>
            <a:endParaRPr lang="en-US" dirty="0" smtClean="0"/>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4</a:t>
            </a:fld>
            <a:endParaRPr lang="en-US"/>
          </a:p>
        </p:txBody>
      </p:sp>
    </p:spTree>
    <p:extLst>
      <p:ext uri="{BB962C8B-B14F-4D97-AF65-F5344CB8AC3E}">
        <p14:creationId xmlns:p14="http://schemas.microsoft.com/office/powerpoint/2010/main" val="4286444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HL7 is considered</a:t>
            </a:r>
            <a:r>
              <a:rPr lang="en-US" baseline="0" dirty="0" smtClean="0"/>
              <a:t> </a:t>
            </a:r>
            <a:r>
              <a:rPr lang="en-US" i="1" baseline="0" dirty="0" smtClean="0"/>
              <a:t>the</a:t>
            </a:r>
            <a:r>
              <a:rPr lang="en-US" baseline="0" dirty="0" smtClean="0"/>
              <a:t> standard for communicating health data.</a:t>
            </a:r>
          </a:p>
          <a:p>
            <a:endParaRPr lang="en-US" baseline="0" dirty="0" smtClean="0"/>
          </a:p>
          <a:p>
            <a:r>
              <a:rPr lang="en-US" baseline="0" dirty="0" smtClean="0"/>
              <a:t>As an ANSI-approved standard, it has gone through rigorous validation and approval process.</a:t>
            </a:r>
          </a:p>
          <a:p>
            <a:endParaRPr lang="en-US" dirty="0" smtClean="0"/>
          </a:p>
          <a:p>
            <a:r>
              <a:rPr lang="en-US" dirty="0" smtClean="0"/>
              <a:t>HL7 standards for the exchange, management and integration of electronic health care information continue to evolve.</a:t>
            </a:r>
          </a:p>
          <a:p>
            <a:endParaRPr lang="en-US" dirty="0" smtClean="0"/>
          </a:p>
          <a:p>
            <a:pPr rtl="0" fontAlgn="base"/>
            <a:r>
              <a:rPr lang="en-US" dirty="0" smtClean="0"/>
              <a:t>The</a:t>
            </a:r>
            <a:r>
              <a:rPr lang="en-US" baseline="0" dirty="0" smtClean="0"/>
              <a:t> use of HL7 received a big boost with the enactment of the “Meaningful Use” program. This included use of specific HL7 implementation guides developed by public health for lab results, cancers, syndromes and immunizations. </a:t>
            </a:r>
            <a:endParaRPr lang="en-US" dirty="0" smtClean="0"/>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5</a:t>
            </a:fld>
            <a:endParaRPr lang="en-US"/>
          </a:p>
        </p:txBody>
      </p:sp>
    </p:spTree>
    <p:extLst>
      <p:ext uri="{BB962C8B-B14F-4D97-AF65-F5344CB8AC3E}">
        <p14:creationId xmlns:p14="http://schemas.microsoft.com/office/powerpoint/2010/main" val="2590268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This picture provides a simplified graphical overview of what interoperability entails,</a:t>
            </a:r>
            <a:r>
              <a:rPr lang="en-US" b="0" baseline="0" dirty="0" smtClean="0"/>
              <a:t> showing </a:t>
            </a:r>
            <a:r>
              <a:rPr lang="en-US" b="0" baseline="0" dirty="0" smtClean="0">
                <a:solidFill>
                  <a:schemeClr val="accent2"/>
                </a:solidFill>
              </a:rPr>
              <a:t>the possible connection between sender and receiver systems. Interoperability can be more complex—for example, when one system talks to another through a health information exchange, or HIE. </a:t>
            </a:r>
          </a:p>
          <a:p>
            <a:endParaRPr lang="en-US" b="0" baseline="0" dirty="0" smtClean="0">
              <a:solidFill>
                <a:schemeClr val="accent2"/>
              </a:solidFill>
            </a:endParaRPr>
          </a:p>
          <a:p>
            <a:r>
              <a:rPr lang="en-US" b="0" dirty="0" smtClean="0"/>
              <a:t>And as noted on this slide, HL7 is </a:t>
            </a:r>
            <a:r>
              <a:rPr lang="en-US" b="0" i="0" dirty="0" smtClean="0"/>
              <a:t>critical</a:t>
            </a:r>
            <a:r>
              <a:rPr lang="en-US" b="0" baseline="0" dirty="0" smtClean="0"/>
              <a:t> to sharing messages between sender and receiver systems, but is </a:t>
            </a:r>
            <a:r>
              <a:rPr lang="en-US" b="0" i="1" u="none" baseline="0" dirty="0" smtClean="0"/>
              <a:t>not</a:t>
            </a:r>
            <a:r>
              <a:rPr lang="en-US" b="0" baseline="0" dirty="0" smtClean="0"/>
              <a:t> enough on its own.</a:t>
            </a:r>
          </a:p>
          <a:p>
            <a:endParaRPr lang="en-US" b="0" baseline="0" dirty="0" smtClean="0"/>
          </a:p>
          <a:p>
            <a:r>
              <a:rPr lang="en-US" b="0" dirty="0" smtClean="0"/>
              <a:t>HL7</a:t>
            </a:r>
            <a:r>
              <a:rPr lang="en-US" b="0" baseline="0" dirty="0" smtClean="0"/>
              <a:t> is responsible for both semantic and syntactic </a:t>
            </a:r>
            <a:r>
              <a:rPr lang="en-US" baseline="0" dirty="0" smtClean="0"/>
              <a:t>interoperability (see the tools under the Analyzing Technical Options section of this presentation). Semantic standards refer to the vocabularies used to denote data elements such as events, lab results, and conditions. Syntactic standards refer to how the sender system packages those data and associated vocabularies before sending. </a:t>
            </a:r>
          </a:p>
          <a:p>
            <a:endParaRPr lang="en-US" baseline="0" dirty="0" smtClean="0"/>
          </a:p>
          <a:p>
            <a:r>
              <a:rPr lang="en-US" baseline="0" dirty="0" smtClean="0"/>
              <a:t>In addition, the transport layer refers to the protocol for connecting one system to another. Transport standards are different than semantic and syntactic standards, and the transport layer is “agnostic” to the semantics and syntax (the content and format) of the data being transported.</a:t>
            </a:r>
          </a:p>
          <a:p>
            <a:endParaRPr lang="en-US" baseline="0" dirty="0" smtClean="0"/>
          </a:p>
          <a:p>
            <a:r>
              <a:rPr lang="en-US" baseline="0" dirty="0" smtClean="0"/>
              <a:t>In looking at the </a:t>
            </a:r>
            <a:r>
              <a:rPr lang="en-US" b="1" baseline="0" dirty="0" smtClean="0"/>
              <a:t>seven </a:t>
            </a:r>
            <a:r>
              <a:rPr lang="en-US" baseline="0" dirty="0" smtClean="0"/>
              <a:t>steps depicted in this slide, you see where HL7 contributes and where it doesn’t.</a:t>
            </a:r>
          </a:p>
          <a:p>
            <a:endParaRPr lang="en-US" baseline="0" dirty="0" smtClean="0"/>
          </a:p>
          <a:p>
            <a:r>
              <a:rPr lang="en-US" baseline="0" dirty="0" smtClean="0"/>
              <a:t>In addition, the transport layer refers to the protocol for connecting one system to another. Transport standards differ from, and are content and format agnostic to, the semantic and syntactic standards of the data being transported.</a:t>
            </a:r>
          </a:p>
          <a:p>
            <a:endParaRPr lang="en-US" baseline="0" dirty="0" smtClean="0"/>
          </a:p>
          <a:p>
            <a:r>
              <a:rPr lang="en-US" baseline="0" dirty="0" smtClean="0"/>
              <a:t>The steps depicted in this graphic point out where HL7 does and does not contributes:</a:t>
            </a:r>
          </a:p>
          <a:p>
            <a:endParaRPr lang="en-US" baseline="0" dirty="0" smtClean="0"/>
          </a:p>
          <a:p>
            <a:r>
              <a:rPr lang="en-US" baseline="0" dirty="0" smtClean="0"/>
              <a:t>0) Something in the real world causes the process to start. It is called a </a:t>
            </a:r>
            <a:r>
              <a:rPr lang="en-US" i="1" baseline="0" dirty="0" smtClean="0"/>
              <a:t>trigger</a:t>
            </a:r>
            <a:r>
              <a:rPr lang="en-US" baseline="0" dirty="0" smtClean="0"/>
              <a:t> event. The trigger could be any number of activities, such as a person clicking a button on the sending system that requests a query of another system, or entering a new immunization into the system. </a:t>
            </a:r>
          </a:p>
          <a:p>
            <a:pPr marL="228587" indent="-228587">
              <a:buAutoNum type="arabicParenR"/>
            </a:pPr>
            <a:endParaRPr lang="en-US" baseline="0" dirty="0" smtClean="0"/>
          </a:p>
          <a:p>
            <a:pPr marL="228587" indent="-228587">
              <a:buAutoNum type="arabicParenR"/>
            </a:pPr>
            <a:r>
              <a:rPr lang="en-US" baseline="0" dirty="0" smtClean="0"/>
              <a:t>First, the sender prepares the data for transport. This means that they extract the needed data and package it for transport. They apply the specified HL7 standard to create this package of data in a specific and predictable way. </a:t>
            </a:r>
          </a:p>
          <a:p>
            <a:pPr marL="228587" indent="-228587">
              <a:buAutoNum type="arabicParenR"/>
            </a:pPr>
            <a:endParaRPr lang="en-US" baseline="0" dirty="0" smtClean="0"/>
          </a:p>
          <a:p>
            <a:pPr marL="228587" indent="-228587">
              <a:buAutoNum type="arabicParenR"/>
            </a:pPr>
            <a:r>
              <a:rPr lang="en-US" baseline="0" dirty="0" smtClean="0"/>
              <a:t>Next, the sender connects to the receiver through the transport layer. This step includes authenticating that the sender may send data. </a:t>
            </a:r>
          </a:p>
          <a:p>
            <a:pPr marL="228587" indent="-228587">
              <a:buAutoNum type="arabicParenR"/>
            </a:pPr>
            <a:endParaRPr lang="en-US" baseline="0" dirty="0" smtClean="0"/>
          </a:p>
          <a:p>
            <a:pPr marL="228587" indent="-228587">
              <a:buAutoNum type="arabicParenR"/>
            </a:pPr>
            <a:r>
              <a:rPr lang="en-US" baseline="0" dirty="0" smtClean="0"/>
              <a:t>Third, the receiver gets the package of data and parses it (translates it from HL7 to an internal format).</a:t>
            </a:r>
          </a:p>
          <a:p>
            <a:pPr marL="228587" indent="-228587">
              <a:buAutoNum type="arabicParenR"/>
            </a:pPr>
            <a:endParaRPr lang="en-US" baseline="0" dirty="0" smtClean="0"/>
          </a:p>
          <a:p>
            <a:pPr marL="228587" indent="-228587">
              <a:buAutoNum type="arabicParenR"/>
            </a:pPr>
            <a:r>
              <a:rPr lang="en-US" baseline="0" dirty="0" smtClean="0"/>
              <a:t>In the fourth step, the receiver processes the data, applying local business rules and data hygiene.  While this is not a part of the standard used, it is an important part of the process and can cause issues if not clearly documented by the receiver and communicated to the sender.</a:t>
            </a:r>
          </a:p>
          <a:p>
            <a:pPr marL="228587" indent="-228587">
              <a:buAutoNum type="arabicParenR"/>
            </a:pPr>
            <a:endParaRPr lang="en-US" baseline="0" dirty="0" smtClean="0"/>
          </a:p>
          <a:p>
            <a:pPr marL="228587" indent="-228587">
              <a:buAutoNum type="arabicParenR"/>
            </a:pPr>
            <a:r>
              <a:rPr lang="en-US" baseline="0" dirty="0" smtClean="0"/>
              <a:t>Then, the receiver acknowledges the receipt of the package of data and indicates whether it was successful or not.</a:t>
            </a:r>
          </a:p>
          <a:p>
            <a:pPr marL="228587" indent="-228587">
              <a:buAutoNum type="arabicParenR"/>
            </a:pPr>
            <a:endParaRPr lang="en-US" baseline="0" dirty="0" smtClean="0"/>
          </a:p>
          <a:p>
            <a:pPr marL="228587" indent="-228587">
              <a:buAutoNum type="arabicParenR"/>
            </a:pPr>
            <a:r>
              <a:rPr lang="en-US" baseline="0" dirty="0" smtClean="0"/>
              <a:t>Finally, and crucially, regardless of the number of </a:t>
            </a:r>
            <a:r>
              <a:rPr lang="en-US" b="1" u="none" baseline="0" dirty="0" smtClean="0"/>
              <a:t>steps</a:t>
            </a:r>
            <a:r>
              <a:rPr lang="en-US" u="none" baseline="0" dirty="0" smtClean="0"/>
              <a:t> </a:t>
            </a:r>
            <a:r>
              <a:rPr lang="en-US" baseline="0" dirty="0" smtClean="0"/>
              <a:t>between sender and receiver, the response must return to the sender. For instance, if the data pass through an HIE, the receiver must return the acknowledgement through the HIE to the initiating system. This allows the sender to be informed of the outcome, and is especially important for helping detect problems on the receiving side.</a:t>
            </a:r>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6</a:t>
            </a:fld>
            <a:endParaRPr lang="en-US"/>
          </a:p>
        </p:txBody>
      </p:sp>
    </p:spTree>
    <p:extLst>
      <p:ext uri="{BB962C8B-B14F-4D97-AF65-F5344CB8AC3E}">
        <p14:creationId xmlns:p14="http://schemas.microsoft.com/office/powerpoint/2010/main" val="15210743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Because HL7 continually evolves with use</a:t>
            </a:r>
            <a:r>
              <a:rPr lang="en-US" baseline="0" dirty="0" smtClean="0"/>
              <a:t> and experience, </a:t>
            </a:r>
            <a:r>
              <a:rPr lang="en-US" dirty="0" smtClean="0"/>
              <a:t>multiple HL7 versions now exist</a:t>
            </a:r>
            <a:r>
              <a:rPr lang="en-US" baseline="0" dirty="0" smtClean="0"/>
              <a:t> as you can see by this list.</a:t>
            </a:r>
            <a:r>
              <a:rPr lang="en-US" dirty="0" smtClean="0"/>
              <a:t> </a:t>
            </a:r>
          </a:p>
          <a:p>
            <a:r>
              <a:rPr lang="en-US" dirty="0" smtClean="0"/>
              <a:t>This presentation focuses on </a:t>
            </a:r>
            <a:r>
              <a:rPr lang="en-US" dirty="0" smtClean="0"/>
              <a:t>CDA. HL7 version 2 messaging is presented </a:t>
            </a:r>
            <a:r>
              <a:rPr lang="en-US" dirty="0" smtClean="0"/>
              <a:t>in another EHR Toolkit presentation.</a:t>
            </a:r>
          </a:p>
          <a:p>
            <a:endParaRPr lang="en-US" baseline="0" dirty="0" smtClean="0"/>
          </a:p>
          <a:p>
            <a:r>
              <a:rPr lang="en-US" baseline="0" dirty="0" smtClean="0"/>
              <a:t>The HL7 organization released version 2 messaging decades ago. This version is still being updated and improved and is widely implemented in the U.S. In addition to the current Meaningful Use requirements around version 2 messaging, version 2.x supports u</a:t>
            </a:r>
            <a:r>
              <a:rPr lang="en-US" dirty="0" smtClean="0"/>
              <a:t>nsolicited updates</a:t>
            </a:r>
            <a:r>
              <a:rPr lang="en-US" baseline="0" dirty="0" smtClean="0"/>
              <a:t> such as </a:t>
            </a:r>
            <a:r>
              <a:rPr lang="en-US" dirty="0" smtClean="0"/>
              <a:t>new information sent to</a:t>
            </a:r>
            <a:r>
              <a:rPr lang="en-US" baseline="0" dirty="0" smtClean="0"/>
              <a:t> </a:t>
            </a:r>
            <a:r>
              <a:rPr lang="en-US" dirty="0" smtClean="0"/>
              <a:t>be added to a case report.</a:t>
            </a:r>
            <a:r>
              <a:rPr lang="en-US" baseline="0" dirty="0" smtClean="0"/>
              <a:t> Version 2.x also supports </a:t>
            </a:r>
            <a:r>
              <a:rPr lang="en-US" dirty="0" smtClean="0"/>
              <a:t>query and response—for</a:t>
            </a:r>
            <a:r>
              <a:rPr lang="en-US" baseline="0" dirty="0" smtClean="0"/>
              <a:t> example, </a:t>
            </a:r>
            <a:r>
              <a:rPr lang="en-US" dirty="0" smtClean="0"/>
              <a:t>an EHR system requesting and receiving an immunization history from a registry.</a:t>
            </a:r>
          </a:p>
          <a:p>
            <a:endParaRPr lang="en-US" baseline="0" dirty="0" smtClean="0"/>
          </a:p>
          <a:p>
            <a:r>
              <a:rPr lang="en-US" baseline="0" dirty="0" smtClean="0"/>
              <a:t>HL7 Version 3 messaging has been implemented widely internationally, but not in the U.S. </a:t>
            </a:r>
          </a:p>
          <a:p>
            <a:endParaRPr lang="en-US" baseline="0" dirty="0" smtClean="0"/>
          </a:p>
          <a:p>
            <a:r>
              <a:rPr lang="en-US" baseline="0" dirty="0" smtClean="0"/>
              <a:t>CDA is widely adopted in the U.S. and is in use with </a:t>
            </a:r>
            <a:r>
              <a:rPr lang="en-US" dirty="0" smtClean="0"/>
              <a:t>Consolidated-Clinical Document Architecture (C-CDA)</a:t>
            </a:r>
            <a:endParaRPr lang="en-US" baseline="0" dirty="0" smtClean="0"/>
          </a:p>
          <a:p>
            <a:endParaRPr lang="en-US" baseline="0" dirty="0" smtClean="0"/>
          </a:p>
          <a:p>
            <a:r>
              <a:rPr lang="en-US" baseline="0" dirty="0" smtClean="0"/>
              <a:t>A key distinction between HL7 messages and HL7 CDA documents is that messages are packets of data sent from one system to another, generally for incorporation into the receiving system. In comparison, documents are basically electronic versions of physical documents.</a:t>
            </a:r>
          </a:p>
          <a:p>
            <a:endParaRPr lang="en-US" baseline="0" dirty="0" smtClean="0"/>
          </a:p>
          <a:p>
            <a:r>
              <a:rPr lang="en-US" dirty="0" smtClean="0"/>
              <a:t>Public health largely relies on version</a:t>
            </a:r>
            <a:r>
              <a:rPr lang="en-US" baseline="0" dirty="0" smtClean="0"/>
              <a:t> </a:t>
            </a:r>
            <a:r>
              <a:rPr lang="en-US" dirty="0" smtClean="0"/>
              <a:t>2.x messages, although CDA</a:t>
            </a:r>
            <a:r>
              <a:rPr lang="en-US" baseline="0" dirty="0" smtClean="0"/>
              <a:t> has been piloted in some areas, including reporting for cancer, f</a:t>
            </a:r>
            <a:r>
              <a:rPr lang="en-US" dirty="0" smtClean="0"/>
              <a:t>etal</a:t>
            </a:r>
            <a:r>
              <a:rPr lang="en-US" baseline="0" dirty="0" smtClean="0"/>
              <a:t> birth and deaths.</a:t>
            </a:r>
          </a:p>
          <a:p>
            <a:pPr lvl="1"/>
            <a:endParaRPr lang="en-US" dirty="0" smtClean="0"/>
          </a:p>
          <a:p>
            <a:r>
              <a:rPr lang="en-US" dirty="0" smtClean="0"/>
              <a:t>FHIR (pronounced “fire”)</a:t>
            </a:r>
            <a:r>
              <a:rPr lang="en-US" baseline="0" dirty="0" smtClean="0"/>
              <a:t> </a:t>
            </a:r>
            <a:r>
              <a:rPr lang="en-US" dirty="0" smtClean="0"/>
              <a:t>is just emerging, but appears to be easily implemented</a:t>
            </a:r>
            <a:r>
              <a:rPr lang="en-US" baseline="0" dirty="0" smtClean="0"/>
              <a:t> and may be the wave of the future.  It can support Version 2, Version 3, and CDA paradigms.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2944B1BF-8777-4F20-BE23-DA50E42F88A5}" type="slidenum">
              <a:rPr lang="en-US" smtClean="0"/>
              <a:t>7</a:t>
            </a:fld>
            <a:endParaRPr lang="en-US"/>
          </a:p>
        </p:txBody>
      </p:sp>
    </p:spTree>
    <p:extLst>
      <p:ext uri="{BB962C8B-B14F-4D97-AF65-F5344CB8AC3E}">
        <p14:creationId xmlns:p14="http://schemas.microsoft.com/office/powerpoint/2010/main" val="1543837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messages are very good a transferring data</a:t>
            </a:r>
            <a:r>
              <a:rPr lang="en-US" baseline="0" dirty="0" smtClean="0"/>
              <a:t> from one system to another, the Health IT community identified a need to support the electronic exchange of data in a way analogous to sending a document. This lead to the creation of the Clinical Document Architecture standards by HL7. The CDA became a standard in 2000.</a:t>
            </a:r>
          </a:p>
          <a:p>
            <a:endParaRPr lang="en-US" baseline="0" dirty="0" smtClean="0"/>
          </a:p>
          <a:p>
            <a:r>
              <a:rPr lang="en-US" baseline="0" dirty="0" smtClean="0"/>
              <a:t>HL7 built the CDA on the data framework of HL7 Version 3. </a:t>
            </a:r>
          </a:p>
          <a:p>
            <a:endParaRPr lang="en-US" baseline="0" dirty="0" smtClean="0"/>
          </a:p>
          <a:p>
            <a:r>
              <a:rPr lang="en-US" dirty="0" smtClean="0"/>
              <a:t>CDA provides a foundation</a:t>
            </a:r>
            <a:r>
              <a:rPr lang="en-US" baseline="0" dirty="0" smtClean="0"/>
              <a:t> for developing electronic documents; there are many varieties of CDA. </a:t>
            </a:r>
          </a:p>
          <a:p>
            <a:endParaRPr lang="en-US" baseline="0" dirty="0" smtClean="0"/>
          </a:p>
          <a:p>
            <a:r>
              <a:rPr lang="en-US" baseline="0" dirty="0" smtClean="0"/>
              <a:t>Profiles constrain or specify CDA to accomplish specific tasks.</a:t>
            </a:r>
          </a:p>
          <a:p>
            <a:endParaRPr lang="en-US" baseline="0" dirty="0" smtClean="0"/>
          </a:p>
          <a:p>
            <a:r>
              <a:rPr lang="en-US" baseline="0" dirty="0" smtClean="0"/>
              <a:t>CDA was developed incrementally, starting as a “simple envelope” for data, and evolving to today’s varieties of CDA.</a:t>
            </a:r>
          </a:p>
          <a:p>
            <a:pPr eaLnBrk="1" hangingPunct="1">
              <a:spcBef>
                <a:spcPct val="0"/>
              </a:spcBef>
              <a:buFontTx/>
              <a:buNone/>
            </a:pPr>
            <a:endParaRPr lang="en-US" dirty="0" smtClean="0">
              <a:latin typeface="Calibri" charset="0"/>
              <a:ea typeface="ＭＳ Ｐゴシック" charset="0"/>
              <a:cs typeface="ＭＳ Ｐゴシック" charset="0"/>
            </a:endParaRPr>
          </a:p>
          <a:p>
            <a:pPr eaLnBrk="1" hangingPunct="1">
              <a:spcBef>
                <a:spcPct val="0"/>
              </a:spcBef>
              <a:buFontTx/>
              <a:buNone/>
            </a:pPr>
            <a:r>
              <a:rPr lang="en-US" dirty="0" smtClean="0">
                <a:latin typeface="Calibri" charset="0"/>
                <a:ea typeface="ＭＳ Ｐゴシック" charset="0"/>
                <a:cs typeface="ＭＳ Ｐゴシック" charset="0"/>
              </a:rPr>
              <a:t>While</a:t>
            </a:r>
            <a:r>
              <a:rPr lang="en-US" baseline="0" dirty="0" smtClean="0">
                <a:latin typeface="Calibri" charset="0"/>
                <a:ea typeface="ＭＳ Ｐゴシック" charset="0"/>
                <a:cs typeface="ＭＳ Ｐゴシック" charset="0"/>
              </a:rPr>
              <a:t> m</a:t>
            </a:r>
            <a:r>
              <a:rPr lang="en-US" dirty="0" smtClean="0">
                <a:latin typeface="Calibri" charset="0"/>
                <a:ea typeface="ＭＳ Ｐゴシック" charset="0"/>
                <a:cs typeface="ＭＳ Ｐゴシック" charset="0"/>
              </a:rPr>
              <a:t>essages are streams of structured information that one system sends to another,</a:t>
            </a:r>
            <a:r>
              <a:rPr lang="en-US" baseline="0" dirty="0" smtClean="0">
                <a:latin typeface="Calibri" charset="0"/>
                <a:ea typeface="ＭＳ Ｐゴシック" charset="0"/>
                <a:cs typeface="ＭＳ Ｐゴシック" charset="0"/>
              </a:rPr>
              <a:t> d</a:t>
            </a:r>
            <a:r>
              <a:rPr lang="en-US" dirty="0" smtClean="0">
                <a:latin typeface="Calibri" charset="0"/>
                <a:ea typeface="ＭＳ Ｐゴシック" charset="0"/>
                <a:cs typeface="ＭＳ Ｐゴシック" charset="0"/>
              </a:rPr>
              <a:t>ocuments are electronic equivalents of paper documents:</a:t>
            </a:r>
          </a:p>
          <a:p>
            <a:pPr eaLnBrk="1" hangingPunct="1">
              <a:spcBef>
                <a:spcPct val="0"/>
              </a:spcBef>
              <a:buFontTx/>
              <a:buNone/>
            </a:pPr>
            <a:endParaRPr lang="en-US" dirty="0" smtClean="0">
              <a:latin typeface="Calibri" charset="0"/>
              <a:ea typeface="ＭＳ Ｐゴシック" charset="0"/>
              <a:cs typeface="ＭＳ Ｐゴシック" charset="0"/>
            </a:endParaRPr>
          </a:p>
          <a:p>
            <a:pPr lvl="1" eaLnBrk="1" hangingPunct="1">
              <a:spcBef>
                <a:spcPct val="0"/>
              </a:spcBef>
              <a:buFontTx/>
              <a:buChar char="•"/>
            </a:pPr>
            <a:r>
              <a:rPr lang="en-US" dirty="0" smtClean="0">
                <a:latin typeface="Calibri" charset="0"/>
                <a:ea typeface="ＭＳ Ｐゴシック" charset="0"/>
              </a:rPr>
              <a:t>They are owned and attested to </a:t>
            </a:r>
          </a:p>
          <a:p>
            <a:pPr lvl="1" eaLnBrk="1" hangingPunct="1">
              <a:spcBef>
                <a:spcPct val="0"/>
              </a:spcBef>
              <a:buFontTx/>
              <a:buChar char="•"/>
            </a:pPr>
            <a:r>
              <a:rPr lang="en-US" dirty="0" smtClean="0">
                <a:latin typeface="Calibri" charset="0"/>
                <a:ea typeface="ＭＳ Ｐゴシック" charset="0"/>
              </a:rPr>
              <a:t>They are persistent and versioned</a:t>
            </a:r>
          </a:p>
          <a:p>
            <a:pPr lvl="1" eaLnBrk="1" hangingPunct="1">
              <a:spcBef>
                <a:spcPct val="0"/>
              </a:spcBef>
              <a:buFontTx/>
              <a:buChar char="•"/>
            </a:pPr>
            <a:r>
              <a:rPr lang="en-US" dirty="0" smtClean="0">
                <a:latin typeface="Calibri" charset="0"/>
                <a:ea typeface="ＭＳ Ｐゴシック" charset="0"/>
              </a:rPr>
              <a:t>They contain human readable representation of the content</a:t>
            </a:r>
            <a:r>
              <a:rPr lang="en-US" baseline="0" dirty="0" smtClean="0">
                <a:latin typeface="Calibri" charset="0"/>
                <a:ea typeface="ＭＳ Ｐゴシック" charset="0"/>
              </a:rPr>
              <a:t> (essentially viewable on a browser)</a:t>
            </a:r>
            <a:endParaRPr lang="en-US" dirty="0" smtClean="0">
              <a:latin typeface="Calibri" charset="0"/>
              <a:ea typeface="ＭＳ Ｐゴシック" charset="0"/>
            </a:endParaRPr>
          </a:p>
          <a:p>
            <a:pPr marL="457200" marR="0" lvl="1" indent="0" algn="l" defTabSz="457200" rtl="0" eaLnBrk="1" fontAlgn="auto" latinLnBrk="0" hangingPunct="1">
              <a:lnSpc>
                <a:spcPct val="100000"/>
              </a:lnSpc>
              <a:spcBef>
                <a:spcPct val="0"/>
              </a:spcBef>
              <a:spcAft>
                <a:spcPts val="0"/>
              </a:spcAft>
              <a:buClrTx/>
              <a:buSzTx/>
              <a:buFontTx/>
              <a:buChar char="•"/>
              <a:tabLst/>
              <a:defRPr/>
            </a:pPr>
            <a:r>
              <a:rPr lang="en-US" dirty="0" smtClean="0">
                <a:latin typeface="Calibri" charset="0"/>
                <a:ea typeface="ＭＳ Ｐゴシック" charset="0"/>
              </a:rPr>
              <a:t>Their structure and contents can be based on the HL7</a:t>
            </a:r>
            <a:r>
              <a:rPr lang="en-US" baseline="0" dirty="0" smtClean="0">
                <a:latin typeface="Calibri" charset="0"/>
                <a:ea typeface="ＭＳ Ｐゴシック" charset="0"/>
              </a:rPr>
              <a:t> version </a:t>
            </a:r>
            <a:r>
              <a:rPr lang="en-US" dirty="0" smtClean="0">
                <a:latin typeface="Calibri" charset="0"/>
                <a:ea typeface="ＭＳ Ｐゴシック" charset="0"/>
              </a:rPr>
              <a:t>3 information model, known as the Reference Information Model or RIM</a:t>
            </a:r>
          </a:p>
          <a:p>
            <a:pPr lvl="1" eaLnBrk="1" hangingPunct="1">
              <a:spcBef>
                <a:spcPct val="0"/>
              </a:spcBef>
              <a:buFontTx/>
              <a:buChar char="•"/>
            </a:pPr>
            <a:endParaRPr lang="en-US" dirty="0" smtClean="0">
              <a:latin typeface="Calibri" charset="0"/>
              <a:ea typeface="ＭＳ Ｐゴシック" charset="0"/>
            </a:endParaRPr>
          </a:p>
          <a:p>
            <a:pPr lvl="0" eaLnBrk="1" hangingPunct="1">
              <a:spcBef>
                <a:spcPct val="0"/>
              </a:spcBef>
              <a:buFontTx/>
              <a:buNone/>
            </a:pPr>
            <a:r>
              <a:rPr lang="en-US" dirty="0" smtClean="0">
                <a:latin typeface="Calibri" charset="0"/>
                <a:ea typeface="ＭＳ Ｐゴシック" charset="0"/>
              </a:rPr>
              <a:t>It is important to understand</a:t>
            </a:r>
            <a:r>
              <a:rPr lang="en-US" baseline="0" dirty="0" smtClean="0">
                <a:latin typeface="Calibri" charset="0"/>
                <a:ea typeface="ＭＳ Ｐゴシック" charset="0"/>
              </a:rPr>
              <a:t> that CDA is a broad class of artifacts. A CDA may be a simple as an electronic envelope, containing a image, or it may be as complex as a complete Transfer of Care Summary that contains the data in a format that can be displayed, but also in a computer readable format. You often hear specific CDA profiles referred to simply as “CDA”. For example, a consolidated CDA may be referred to as “CDA” instead of its complete reference “C-CDA”.</a:t>
            </a:r>
          </a:p>
          <a:p>
            <a:endParaRPr lang="en-US" baseline="0" dirty="0" smtClean="0"/>
          </a:p>
        </p:txBody>
      </p:sp>
      <p:sp>
        <p:nvSpPr>
          <p:cNvPr id="4" name="Slide Number Placeholder 3"/>
          <p:cNvSpPr>
            <a:spLocks noGrp="1"/>
          </p:cNvSpPr>
          <p:nvPr>
            <p:ph type="sldNum" sz="quarter" idx="10"/>
          </p:nvPr>
        </p:nvSpPr>
        <p:spPr/>
        <p:txBody>
          <a:bodyPr/>
          <a:lstStyle/>
          <a:p>
            <a:fld id="{2944B1BF-8777-4F20-BE23-DA50E42F88A5}" type="slidenum">
              <a:rPr lang="en-US" smtClean="0"/>
              <a:t>8</a:t>
            </a:fld>
            <a:endParaRPr lang="en-US"/>
          </a:p>
        </p:txBody>
      </p:sp>
    </p:spTree>
    <p:extLst>
      <p:ext uri="{BB962C8B-B14F-4D97-AF65-F5344CB8AC3E}">
        <p14:creationId xmlns:p14="http://schemas.microsoft.com/office/powerpoint/2010/main" val="504802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structure of</a:t>
            </a:r>
            <a:r>
              <a:rPr lang="en-US" baseline="0" dirty="0" smtClean="0"/>
              <a:t> a basic, simple document includes both a </a:t>
            </a:r>
            <a:r>
              <a:rPr lang="en-US" i="1" baseline="0" dirty="0" smtClean="0"/>
              <a:t>header</a:t>
            </a:r>
            <a:r>
              <a:rPr lang="en-US" baseline="0" dirty="0" smtClean="0"/>
              <a:t> and the </a:t>
            </a:r>
            <a:r>
              <a:rPr lang="en-US" i="1" baseline="0" dirty="0" smtClean="0"/>
              <a:t>body</a:t>
            </a:r>
            <a:r>
              <a:rPr lang="en-US" baseline="0" dirty="0" smtClean="0"/>
              <a:t>.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Document components may be nested. Documents are “written” in Extensible Markup Language (XML), a language that supports both human and machine readable formats.</a:t>
            </a:r>
          </a:p>
          <a:p>
            <a:endParaRPr lang="en-US" baseline="0" dirty="0" smtClean="0"/>
          </a:p>
          <a:p>
            <a:r>
              <a:rPr lang="en-US" baseline="0" dirty="0" smtClean="0"/>
              <a:t>The header component provides information about:</a:t>
            </a:r>
          </a:p>
          <a:p>
            <a:endParaRPr lang="en-US" baseline="0" dirty="0" smtClean="0"/>
          </a:p>
          <a:p>
            <a:pPr marL="171450" indent="-171450">
              <a:buFont typeface="Arial"/>
              <a:buChar char="•"/>
            </a:pPr>
            <a:r>
              <a:rPr lang="en-US" baseline="0" dirty="0" smtClean="0"/>
              <a:t>The type of CDA and the basic structure</a:t>
            </a:r>
          </a:p>
          <a:p>
            <a:pPr marL="168244" indent="-168244">
              <a:buFont typeface="Arial"/>
              <a:buChar char="•"/>
            </a:pPr>
            <a:r>
              <a:rPr lang="en-US" dirty="0" smtClean="0"/>
              <a:t>Who the document is about</a:t>
            </a:r>
          </a:p>
          <a:p>
            <a:pPr marL="168244" indent="-168244">
              <a:buFont typeface="Arial"/>
              <a:buChar char="•"/>
            </a:pPr>
            <a:r>
              <a:rPr lang="en-US" dirty="0" smtClean="0"/>
              <a:t>Who “wrote” it</a:t>
            </a:r>
          </a:p>
          <a:p>
            <a:pPr marL="168244" indent="-168244">
              <a:buFont typeface="Arial"/>
              <a:buChar char="•"/>
            </a:pPr>
            <a:r>
              <a:rPr lang="en-US" dirty="0" smtClean="0"/>
              <a:t>Where it came from</a:t>
            </a:r>
          </a:p>
          <a:p>
            <a:pPr marL="168244" indent="-168244">
              <a:buFont typeface="Arial"/>
              <a:buChar char="•"/>
            </a:pPr>
            <a:r>
              <a:rPr lang="en-US" dirty="0" smtClean="0"/>
              <a:t>Where it is going</a:t>
            </a:r>
          </a:p>
          <a:p>
            <a:pPr marL="168244" indent="-168244">
              <a:buFont typeface="Arial"/>
              <a:buChar char="•"/>
            </a:pPr>
            <a:r>
              <a:rPr lang="en-US" dirty="0" smtClean="0"/>
              <a:t>When it was created</a:t>
            </a:r>
          </a:p>
          <a:p>
            <a:pPr marL="0" indent="0">
              <a:buFont typeface="Arial"/>
              <a:buNone/>
            </a:pPr>
            <a:endParaRPr lang="en-US" dirty="0" smtClean="0"/>
          </a:p>
          <a:p>
            <a:pPr marL="0" indent="0">
              <a:buFont typeface="Arial"/>
              <a:buNone/>
            </a:pPr>
            <a:r>
              <a:rPr lang="en-US" dirty="0" smtClean="0"/>
              <a:t>The body contains the information about the person who is subject</a:t>
            </a:r>
            <a:r>
              <a:rPr lang="en-US" baseline="0" dirty="0" smtClean="0"/>
              <a:t> of the document. In a simple document, it may be a basic piece of information such as an X-ray image or a PDF document. Such basic pieces of information are called a non-XML body.</a:t>
            </a:r>
          </a:p>
          <a:p>
            <a:pPr marL="0" indent="0">
              <a:buFont typeface="Arial"/>
              <a:buNone/>
            </a:pPr>
            <a:endParaRPr lang="en-US" baseline="0" dirty="0" smtClean="0"/>
          </a:p>
        </p:txBody>
      </p:sp>
      <p:sp>
        <p:nvSpPr>
          <p:cNvPr id="4" name="Slide Number Placeholder 3"/>
          <p:cNvSpPr>
            <a:spLocks noGrp="1"/>
          </p:cNvSpPr>
          <p:nvPr>
            <p:ph type="sldNum" sz="quarter" idx="10"/>
          </p:nvPr>
        </p:nvSpPr>
        <p:spPr/>
        <p:txBody>
          <a:bodyPr/>
          <a:lstStyle/>
          <a:p>
            <a:fld id="{2944B1BF-8777-4F20-BE23-DA50E42F88A5}" type="slidenum">
              <a:rPr lang="en-US" smtClean="0"/>
              <a:t>9</a:t>
            </a:fld>
            <a:endParaRPr lang="en-US"/>
          </a:p>
        </p:txBody>
      </p:sp>
    </p:spTree>
    <p:extLst>
      <p:ext uri="{BB962C8B-B14F-4D97-AF65-F5344CB8AC3E}">
        <p14:creationId xmlns:p14="http://schemas.microsoft.com/office/powerpoint/2010/main" val="277870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1630" y="3088232"/>
            <a:ext cx="6683448" cy="904421"/>
          </a:xfrm>
          <a:prstGeom prst="rect">
            <a:avLst/>
          </a:prstGeom>
        </p:spPr>
        <p:txBody>
          <a:bodyPr anchor="b" anchorCtr="0">
            <a:normAutofit/>
          </a:bodyPr>
          <a:lstStyle>
            <a:lvl1pPr algn="l">
              <a:defRPr sz="3600" b="1">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281630" y="4023778"/>
            <a:ext cx="6683448" cy="506968"/>
          </a:xfrm>
          <a:prstGeom prst="rect">
            <a:avLst/>
          </a:prstGeom>
        </p:spPr>
        <p:txBody>
          <a:bodyPr>
            <a:normAutofit/>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33017273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109" y="2130425"/>
            <a:ext cx="7484091"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1783774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718040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43083749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085453"/>
            <a:ext cx="4038600" cy="4040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85453"/>
            <a:ext cx="4038600" cy="4040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6769794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F4E346C-BAC3-C14C-A8CD-97E525095829}" type="datetimeFigureOut">
              <a:rPr lang="en-US" smtClean="0"/>
              <a:t>9/28/2015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AA34280B-3DCB-134B-A161-8978343EEB50}" type="slidenum">
              <a:rPr lang="en-US" smtClean="0"/>
              <a:t>‹#›</a:t>
            </a:fld>
            <a:endParaRPr lang="en-US"/>
          </a:p>
        </p:txBody>
      </p:sp>
    </p:spTree>
    <p:extLst>
      <p:ext uri="{BB962C8B-B14F-4D97-AF65-F5344CB8AC3E}">
        <p14:creationId xmlns:p14="http://schemas.microsoft.com/office/powerpoint/2010/main" val="134910806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F4E346C-BAC3-C14C-A8CD-97E525095829}" type="datetimeFigureOut">
              <a:rPr lang="en-US" smtClean="0"/>
              <a:t>9/28/2015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AA34280B-3DCB-134B-A161-8978343EEB50}" type="slidenum">
              <a:rPr lang="en-US" smtClean="0"/>
              <a:t>‹#›</a:t>
            </a:fld>
            <a:endParaRPr lang="en-US"/>
          </a:p>
        </p:txBody>
      </p:sp>
    </p:spTree>
    <p:extLst>
      <p:ext uri="{BB962C8B-B14F-4D97-AF65-F5344CB8AC3E}">
        <p14:creationId xmlns:p14="http://schemas.microsoft.com/office/powerpoint/2010/main" val="1833415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83304"/>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283305"/>
            <a:ext cx="5111750" cy="49947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2445354"/>
            <a:ext cx="3008313" cy="40030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100044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349409"/>
            <a:ext cx="5486400" cy="33781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239459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2.jpg"/><Relationship Id="rId5" Type="http://schemas.openxmlformats.org/officeDocument/2006/relationships/slideLayout" Target="../slideLayouts/slideLayout6.xml"/><Relationship Id="rId10" Type="http://schemas.openxmlformats.org/officeDocument/2006/relationships/image" Target="../media/image1.jpg"/><Relationship Id="rId4" Type="http://schemas.openxmlformats.org/officeDocument/2006/relationships/slideLayout" Target="../slideLayouts/slideLayout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EHRtoolkitLogoFINAL.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9842" y="1335080"/>
            <a:ext cx="3159004" cy="1320292"/>
          </a:xfrm>
          <a:prstGeom prst="rect">
            <a:avLst/>
          </a:prstGeom>
        </p:spPr>
      </p:pic>
      <p:sp>
        <p:nvSpPr>
          <p:cNvPr id="9" name="Rectangle 8"/>
          <p:cNvSpPr/>
          <p:nvPr userDrawn="1"/>
        </p:nvSpPr>
        <p:spPr>
          <a:xfrm>
            <a:off x="-1" y="3013323"/>
            <a:ext cx="9144001" cy="1614280"/>
          </a:xfrm>
          <a:prstGeom prst="rect">
            <a:avLst/>
          </a:prstGeom>
          <a:solidFill>
            <a:schemeClr val="accent2"/>
          </a:solidFill>
          <a:ln w="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PHII Logo.jp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665891" y="5799303"/>
            <a:ext cx="2021934" cy="503237"/>
          </a:xfrm>
          <a:prstGeom prst="rect">
            <a:avLst/>
          </a:prstGeom>
        </p:spPr>
      </p:pic>
      <p:sp>
        <p:nvSpPr>
          <p:cNvPr id="11" name="TextBox 10"/>
          <p:cNvSpPr txBox="1"/>
          <p:nvPr userDrawn="1"/>
        </p:nvSpPr>
        <p:spPr>
          <a:xfrm>
            <a:off x="2317712" y="4624048"/>
            <a:ext cx="6199139" cy="569387"/>
          </a:xfrm>
          <a:prstGeom prst="rect">
            <a:avLst/>
          </a:prstGeom>
          <a:noFill/>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300" b="1" i="0" u="none" strike="noStrike" kern="1200" baseline="0" dirty="0" smtClean="0">
                <a:solidFill>
                  <a:schemeClr val="tx1"/>
                </a:solidFill>
                <a:latin typeface="+mn-lt"/>
                <a:ea typeface="+mn-ea"/>
                <a:cs typeface="+mn-cs"/>
              </a:rPr>
              <a:t>Toolkit for Planning an EHR-based Surveillance Program   |   </a:t>
            </a:r>
            <a:r>
              <a:rPr lang="en-US" sz="1300" b="1" i="0" u="none" strike="noStrike" kern="1200" baseline="0" dirty="0" err="1" smtClean="0">
                <a:solidFill>
                  <a:schemeClr val="accent2"/>
                </a:solidFill>
                <a:latin typeface="+mn-lt"/>
                <a:ea typeface="+mn-ea"/>
                <a:cs typeface="+mn-cs"/>
              </a:rPr>
              <a:t>www.phii.org</a:t>
            </a:r>
            <a:r>
              <a:rPr lang="en-US" sz="1300" b="1" i="0" u="none" strike="noStrike" kern="1200" baseline="0" dirty="0" smtClean="0">
                <a:solidFill>
                  <a:schemeClr val="accent2"/>
                </a:solidFill>
                <a:latin typeface="+mn-lt"/>
                <a:ea typeface="+mn-ea"/>
                <a:cs typeface="+mn-cs"/>
              </a:rPr>
              <a:t>/</a:t>
            </a:r>
            <a:r>
              <a:rPr lang="en-US" sz="1300" b="1" i="0" u="none" strike="noStrike" kern="1200" baseline="0" dirty="0" err="1" smtClean="0">
                <a:solidFill>
                  <a:schemeClr val="accent2"/>
                </a:solidFill>
                <a:latin typeface="+mn-lt"/>
                <a:ea typeface="+mn-ea"/>
                <a:cs typeface="+mn-cs"/>
              </a:rPr>
              <a:t>EHRtoolkit</a:t>
            </a:r>
            <a:endParaRPr lang="en-US" sz="1300" b="1" i="0" u="none" strike="noStrike" kern="1200" baseline="0" dirty="0" smtClean="0">
              <a:solidFill>
                <a:schemeClr val="accent2"/>
              </a:solidFill>
              <a:latin typeface="+mn-lt"/>
              <a:ea typeface="+mn-ea"/>
              <a:cs typeface="+mn-cs"/>
            </a:endParaRPr>
          </a:p>
          <a:p>
            <a:endParaRPr lang="en-US" dirty="0"/>
          </a:p>
        </p:txBody>
      </p:sp>
    </p:spTree>
    <p:extLst>
      <p:ext uri="{BB962C8B-B14F-4D97-AF65-F5344CB8AC3E}">
        <p14:creationId xmlns:p14="http://schemas.microsoft.com/office/powerpoint/2010/main" val="987970685"/>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80987" y="1141425"/>
            <a:ext cx="7651167" cy="680320"/>
          </a:xfrm>
          <a:prstGeom prst="rect">
            <a:avLst/>
          </a:prstGeom>
        </p:spPr>
        <p:txBody>
          <a:bodyPr vert="horz" lIns="91440" tIns="45720" rIns="91440" bIns="45720" rtlCol="0" anchor="b"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080986" y="1942691"/>
            <a:ext cx="7605813" cy="431366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descr="EHRtoolkitLogoFINAL.jp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323119" y="304808"/>
            <a:ext cx="1658081" cy="692988"/>
          </a:xfrm>
          <a:prstGeom prst="rect">
            <a:avLst/>
          </a:prstGeom>
        </p:spPr>
      </p:pic>
      <p:pic>
        <p:nvPicPr>
          <p:cNvPr id="9" name="Picture 8" descr="PHII Logo.jpg"/>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7441200" y="140317"/>
            <a:ext cx="1321800" cy="328981"/>
          </a:xfrm>
          <a:prstGeom prst="rect">
            <a:avLst/>
          </a:prstGeom>
        </p:spPr>
      </p:pic>
      <p:cxnSp>
        <p:nvCxnSpPr>
          <p:cNvPr id="11" name="Straight Connector 10"/>
          <p:cNvCxnSpPr/>
          <p:nvPr userDrawn="1"/>
        </p:nvCxnSpPr>
        <p:spPr>
          <a:xfrm>
            <a:off x="2174722" y="304808"/>
            <a:ext cx="0" cy="692988"/>
          </a:xfrm>
          <a:prstGeom prst="line">
            <a:avLst/>
          </a:prstGeom>
          <a:ln w="9525">
            <a:solidFill>
              <a:schemeClr val="accent3"/>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flipH="1">
            <a:off x="451891" y="6456057"/>
            <a:ext cx="8311109" cy="0"/>
          </a:xfrm>
          <a:prstGeom prst="line">
            <a:avLst/>
          </a:prstGeom>
          <a:ln w="9525">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14" name="TextBox 13"/>
          <p:cNvSpPr txBox="1"/>
          <p:nvPr userDrawn="1"/>
        </p:nvSpPr>
        <p:spPr>
          <a:xfrm>
            <a:off x="2680054" y="6526819"/>
            <a:ext cx="6199139" cy="507831"/>
          </a:xfrm>
          <a:prstGeom prst="rect">
            <a:avLst/>
          </a:prstGeom>
          <a:noFill/>
        </p:spPr>
        <p:txBody>
          <a:bodyPr wrap="square" rtlCol="0">
            <a:sp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900" b="1" i="0" u="none" strike="noStrike" kern="1200" baseline="0" dirty="0" smtClean="0">
                <a:solidFill>
                  <a:schemeClr val="tx1"/>
                </a:solidFill>
                <a:latin typeface="+mn-lt"/>
                <a:ea typeface="+mn-ea"/>
                <a:cs typeface="+mn-cs"/>
              </a:rPr>
              <a:t>Toolkit for Planning an EHR-based Surveillance Program   |   </a:t>
            </a:r>
            <a:r>
              <a:rPr lang="en-US" sz="900" b="1" i="0" u="none" strike="noStrike" kern="1200" baseline="0" dirty="0" err="1" smtClean="0">
                <a:solidFill>
                  <a:srgbClr val="76BD22"/>
                </a:solidFill>
                <a:latin typeface="+mn-lt"/>
                <a:ea typeface="+mn-ea"/>
                <a:cs typeface="+mn-cs"/>
              </a:rPr>
              <a:t>www.phii.org</a:t>
            </a:r>
            <a:r>
              <a:rPr lang="en-US" sz="900" b="1" i="0" u="none" strike="noStrike" kern="1200" baseline="0" dirty="0" smtClean="0">
                <a:solidFill>
                  <a:srgbClr val="76BD22"/>
                </a:solidFill>
                <a:latin typeface="+mn-lt"/>
                <a:ea typeface="+mn-ea"/>
                <a:cs typeface="+mn-cs"/>
              </a:rPr>
              <a:t>/</a:t>
            </a:r>
            <a:r>
              <a:rPr lang="en-US" sz="900" b="1" i="0" u="none" strike="noStrike" kern="1200" baseline="0" dirty="0" err="1" smtClean="0">
                <a:solidFill>
                  <a:srgbClr val="76BD22"/>
                </a:solidFill>
                <a:latin typeface="+mn-lt"/>
                <a:ea typeface="+mn-ea"/>
                <a:cs typeface="+mn-cs"/>
              </a:rPr>
              <a:t>EHRtoolkit</a:t>
            </a:r>
            <a:endParaRPr lang="en-US" sz="900" b="1" i="0" u="none" strike="noStrike" kern="1200" baseline="0" dirty="0" smtClean="0">
              <a:solidFill>
                <a:srgbClr val="76BD22"/>
              </a:solidFill>
              <a:latin typeface="+mn-lt"/>
              <a:ea typeface="+mn-ea"/>
              <a:cs typeface="+mn-cs"/>
            </a:endParaRPr>
          </a:p>
          <a:p>
            <a:endParaRPr lang="en-US" dirty="0"/>
          </a:p>
        </p:txBody>
      </p:sp>
    </p:spTree>
    <p:extLst>
      <p:ext uri="{BB962C8B-B14F-4D97-AF65-F5344CB8AC3E}">
        <p14:creationId xmlns:p14="http://schemas.microsoft.com/office/powerpoint/2010/main" val="1134600277"/>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6" r:id="rId5"/>
    <p:sldLayoutId id="2147483657" r:id="rId6"/>
    <p:sldLayoutId id="2147483658" r:id="rId7"/>
    <p:sldLayoutId id="2147483659" r:id="rId8"/>
  </p:sldLayoutIdLst>
  <p:timing>
    <p:tnLst>
      <p:par>
        <p:cTn id="1" dur="indefinite" restart="never" nodeType="tmRoot"/>
      </p:par>
    </p:tnLst>
  </p:timing>
  <p:txStyles>
    <p:titleStyle>
      <a:lvl1pPr algn="l" defTabSz="457200" rtl="0" eaLnBrk="1" latinLnBrk="0" hangingPunct="1">
        <a:lnSpc>
          <a:spcPts val="3800"/>
        </a:lnSpc>
        <a:spcBef>
          <a:spcPct val="0"/>
        </a:spcBef>
        <a:buNone/>
        <a:defRPr sz="3400" b="1" kern="1200">
          <a:solidFill>
            <a:schemeClr val="accent2"/>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www.hl7.org/"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hyperlink" Target="https://phinvads.cdc.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hl7.org/"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HL7 Clinical Document Architecture</a:t>
            </a:r>
            <a:endParaRPr lang="en-US" dirty="0"/>
          </a:p>
        </p:txBody>
      </p:sp>
      <p:sp>
        <p:nvSpPr>
          <p:cNvPr id="3" name="Subtitle 2"/>
          <p:cNvSpPr>
            <a:spLocks noGrp="1"/>
          </p:cNvSpPr>
          <p:nvPr>
            <p:ph type="subTitle" idx="1"/>
          </p:nvPr>
        </p:nvSpPr>
        <p:spPr/>
        <p:txBody>
          <a:bodyPr/>
          <a:lstStyle/>
          <a:p>
            <a:r>
              <a:rPr lang="en-US" dirty="0" smtClean="0"/>
              <a:t>An Introduction</a:t>
            </a:r>
            <a:endParaRPr lang="en-US" dirty="0"/>
          </a:p>
        </p:txBody>
      </p:sp>
    </p:spTree>
    <p:extLst>
      <p:ext uri="{BB962C8B-B14F-4D97-AF65-F5344CB8AC3E}">
        <p14:creationId xmlns:p14="http://schemas.microsoft.com/office/powerpoint/2010/main" val="1448426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CDA - Structured Body	</a:t>
            </a:r>
            <a:endParaRPr lang="en-US" dirty="0"/>
          </a:p>
        </p:txBody>
      </p:sp>
      <p:sp>
        <p:nvSpPr>
          <p:cNvPr id="3" name="Content Placeholder 2"/>
          <p:cNvSpPr>
            <a:spLocks noGrp="1"/>
          </p:cNvSpPr>
          <p:nvPr>
            <p:ph idx="1"/>
          </p:nvPr>
        </p:nvSpPr>
        <p:spPr/>
        <p:txBody>
          <a:bodyPr>
            <a:noAutofit/>
          </a:bodyPr>
          <a:lstStyle/>
          <a:p>
            <a:pPr marL="0" indent="0">
              <a:lnSpc>
                <a:spcPct val="100000"/>
              </a:lnSpc>
              <a:buNone/>
            </a:pPr>
            <a:r>
              <a:rPr lang="en-US" sz="2600" dirty="0"/>
              <a:t>The CDA body is composed of a Narrative block and an Entry block</a:t>
            </a:r>
          </a:p>
          <a:p>
            <a:pPr marL="1200150" lvl="1" indent="-457200">
              <a:buFont typeface="Arial"/>
              <a:buChar char="•"/>
            </a:pPr>
            <a:r>
              <a:rPr lang="en-US" sz="2600" dirty="0"/>
              <a:t>Narrative block. A text section that a browser can render so that it is readable by a human</a:t>
            </a:r>
          </a:p>
          <a:p>
            <a:pPr marL="1200150" lvl="1" indent="-457200">
              <a:buFont typeface="Arial"/>
              <a:buChar char="•"/>
            </a:pPr>
            <a:r>
              <a:rPr lang="en-US" sz="2600" dirty="0"/>
              <a:t>Entry block. The data formatted in a way that facilitates computer consumption of the structured data and represents the same information as the data in the Narrative block</a:t>
            </a:r>
          </a:p>
        </p:txBody>
      </p:sp>
    </p:spTree>
    <p:extLst>
      <p:ext uri="{BB962C8B-B14F-4D97-AF65-F5344CB8AC3E}">
        <p14:creationId xmlns:p14="http://schemas.microsoft.com/office/powerpoint/2010/main" val="1572786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Profiles Constrain the HL7 Base Standard</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a:t>Base standard is designed to meet many needs from many countries</a:t>
            </a:r>
          </a:p>
          <a:p>
            <a:pPr>
              <a:buFont typeface="Arial" pitchFamily="34" charset="0"/>
              <a:buChar char="•"/>
            </a:pPr>
            <a:r>
              <a:rPr lang="en-US" dirty="0"/>
              <a:t>To be useful, the standard must be constrained to meet a specific need in a specific realm</a:t>
            </a:r>
          </a:p>
          <a:p>
            <a:endParaRPr lang="en-US" dirty="0"/>
          </a:p>
        </p:txBody>
      </p:sp>
    </p:spTree>
    <p:extLst>
      <p:ext uri="{BB962C8B-B14F-4D97-AF65-F5344CB8AC3E}">
        <p14:creationId xmlns:p14="http://schemas.microsoft.com/office/powerpoint/2010/main" val="286734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CDA Profiles Building Blocks</a:t>
            </a:r>
          </a:p>
        </p:txBody>
      </p:sp>
      <p:sp>
        <p:nvSpPr>
          <p:cNvPr id="3" name="Content Placeholder 2"/>
          <p:cNvSpPr>
            <a:spLocks noGrp="1"/>
          </p:cNvSpPr>
          <p:nvPr>
            <p:ph idx="1"/>
          </p:nvPr>
        </p:nvSpPr>
        <p:spPr/>
        <p:txBody>
          <a:bodyPr/>
          <a:lstStyle/>
          <a:p>
            <a:r>
              <a:rPr lang="en-US" dirty="0"/>
              <a:t>Profiles are built from components</a:t>
            </a:r>
          </a:p>
          <a:p>
            <a:pPr lvl="1"/>
            <a:r>
              <a:rPr lang="en-US" dirty="0"/>
              <a:t>Patient</a:t>
            </a:r>
          </a:p>
          <a:p>
            <a:pPr lvl="1"/>
            <a:r>
              <a:rPr lang="en-US" dirty="0"/>
              <a:t>Medication List</a:t>
            </a:r>
          </a:p>
          <a:p>
            <a:pPr lvl="1"/>
            <a:r>
              <a:rPr lang="en-US" dirty="0"/>
              <a:t>Immunization Record</a:t>
            </a:r>
          </a:p>
          <a:p>
            <a:r>
              <a:rPr lang="en-US" dirty="0"/>
              <a:t>Profiles specify which components </a:t>
            </a:r>
            <a:r>
              <a:rPr lang="en-US" i="1" dirty="0"/>
              <a:t>must</a:t>
            </a:r>
            <a:r>
              <a:rPr lang="en-US" dirty="0"/>
              <a:t> be included and which </a:t>
            </a:r>
            <a:r>
              <a:rPr lang="en-US" i="1" dirty="0"/>
              <a:t>may</a:t>
            </a:r>
            <a:r>
              <a:rPr lang="en-US" dirty="0"/>
              <a:t> be included</a:t>
            </a:r>
          </a:p>
        </p:txBody>
      </p:sp>
    </p:spTree>
    <p:extLst>
      <p:ext uri="{BB962C8B-B14F-4D97-AF65-F5344CB8AC3E}">
        <p14:creationId xmlns:p14="http://schemas.microsoft.com/office/powerpoint/2010/main" val="1056108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987" y="1382050"/>
            <a:ext cx="7651167" cy="680320"/>
          </a:xfrm>
        </p:spPr>
        <p:txBody>
          <a:bodyPr>
            <a:normAutofit fontScale="90000"/>
          </a:bodyPr>
          <a:lstStyle/>
          <a:p>
            <a:r>
              <a:rPr lang="en-US" sz="3600" dirty="0"/>
              <a:t>Example Clinical Document Architecture (CDA) Profiles</a:t>
            </a:r>
            <a:endParaRPr lang="en-US" dirty="0"/>
          </a:p>
        </p:txBody>
      </p:sp>
      <p:sp>
        <p:nvSpPr>
          <p:cNvPr id="4" name="Documents"/>
          <p:cNvSpPr>
            <a:spLocks noEditPoints="1" noChangeArrowheads="1"/>
          </p:cNvSpPr>
          <p:nvPr/>
        </p:nvSpPr>
        <p:spPr bwMode="auto">
          <a:xfrm>
            <a:off x="1322964" y="2791576"/>
            <a:ext cx="2065505" cy="2245107"/>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lvl="3" algn="ctr"/>
            <a:r>
              <a:rPr lang="en-US" sz="1600" dirty="0">
                <a:ea typeface="ＭＳ Ｐゴシック" charset="0"/>
              </a:rPr>
              <a:t>CCD (Continuity of </a:t>
            </a:r>
            <a:r>
              <a:rPr lang="en-US" sz="1600" dirty="0" smtClean="0">
                <a:ea typeface="ＭＳ Ｐゴシック" charset="0"/>
              </a:rPr>
              <a:t>Care Document)</a:t>
            </a:r>
            <a:endParaRPr lang="en-US" sz="1600" dirty="0">
              <a:ea typeface="ＭＳ Ｐゴシック" charset="0"/>
            </a:endParaRPr>
          </a:p>
        </p:txBody>
      </p:sp>
      <p:sp>
        <p:nvSpPr>
          <p:cNvPr id="5" name="Documents"/>
          <p:cNvSpPr>
            <a:spLocks noEditPoints="1" noChangeArrowheads="1"/>
          </p:cNvSpPr>
          <p:nvPr/>
        </p:nvSpPr>
        <p:spPr bwMode="auto">
          <a:xfrm>
            <a:off x="3732182" y="2733464"/>
            <a:ext cx="2065505" cy="2245107"/>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lvl="3" algn="ctr"/>
            <a:r>
              <a:rPr lang="en-US" sz="1600" dirty="0" smtClean="0">
                <a:ea typeface="ＭＳ Ｐゴシック" charset="0"/>
              </a:rPr>
              <a:t>Consolidated CDA</a:t>
            </a:r>
            <a:endParaRPr lang="en-US" sz="1600" dirty="0"/>
          </a:p>
        </p:txBody>
      </p:sp>
      <p:sp>
        <p:nvSpPr>
          <p:cNvPr id="6" name="Documents"/>
          <p:cNvSpPr>
            <a:spLocks noEditPoints="1" noChangeArrowheads="1"/>
          </p:cNvSpPr>
          <p:nvPr/>
        </p:nvSpPr>
        <p:spPr bwMode="auto">
          <a:xfrm>
            <a:off x="6027909" y="2729091"/>
            <a:ext cx="2065505" cy="2245107"/>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lvl="3" algn="ctr"/>
            <a:r>
              <a:rPr lang="en-US" sz="1600" dirty="0" smtClean="0">
                <a:ea typeface="ＭＳ Ｐゴシック" charset="0"/>
              </a:rPr>
              <a:t>Birth </a:t>
            </a:r>
            <a:r>
              <a:rPr lang="en-US" sz="1600" dirty="0">
                <a:ea typeface="ＭＳ Ｐゴシック" charset="0"/>
              </a:rPr>
              <a:t>and Fetal Death reporting</a:t>
            </a:r>
          </a:p>
          <a:p>
            <a:pPr algn="ctr"/>
            <a:endParaRPr lang="en-US" sz="1600" dirty="0"/>
          </a:p>
        </p:txBody>
      </p:sp>
    </p:spTree>
    <p:extLst>
      <p:ext uri="{BB962C8B-B14F-4D97-AF65-F5344CB8AC3E}">
        <p14:creationId xmlns:p14="http://schemas.microsoft.com/office/powerpoint/2010/main" val="2586118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CDA Public Health Examples</a:t>
            </a:r>
            <a:endParaRPr lang="en-US" dirty="0"/>
          </a:p>
        </p:txBody>
      </p:sp>
      <p:sp>
        <p:nvSpPr>
          <p:cNvPr id="3" name="Content Placeholder 2"/>
          <p:cNvSpPr>
            <a:spLocks noGrp="1"/>
          </p:cNvSpPr>
          <p:nvPr>
            <p:ph idx="1"/>
          </p:nvPr>
        </p:nvSpPr>
        <p:spPr/>
        <p:txBody>
          <a:bodyPr/>
          <a:lstStyle/>
          <a:p>
            <a:pPr marL="457200" indent="-457200"/>
            <a:r>
              <a:rPr lang="en-US" dirty="0"/>
              <a:t>Consolidated CDA (Continuity of Care Document)</a:t>
            </a:r>
          </a:p>
          <a:p>
            <a:pPr marL="457200" indent="-457200"/>
            <a:r>
              <a:rPr lang="en-US" dirty="0"/>
              <a:t>Cancer reporting </a:t>
            </a:r>
          </a:p>
          <a:p>
            <a:pPr marL="457200" indent="-457200"/>
            <a:r>
              <a:rPr lang="en-US" dirty="0"/>
              <a:t>Vital records fetal birth and death </a:t>
            </a:r>
          </a:p>
          <a:p>
            <a:pPr marL="457200" indent="-457200"/>
            <a:r>
              <a:rPr lang="en-US" dirty="0"/>
              <a:t>Quality Reporting Document Architecture (QRDA)</a:t>
            </a:r>
          </a:p>
        </p:txBody>
      </p:sp>
    </p:spTree>
    <p:extLst>
      <p:ext uri="{BB962C8B-B14F-4D97-AF65-F5344CB8AC3E}">
        <p14:creationId xmlns:p14="http://schemas.microsoft.com/office/powerpoint/2010/main" val="3501048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to Use CDA Documents</a:t>
            </a:r>
          </a:p>
        </p:txBody>
      </p:sp>
      <p:sp>
        <p:nvSpPr>
          <p:cNvPr id="3" name="Content Placeholder 2"/>
          <p:cNvSpPr>
            <a:spLocks noGrp="1"/>
          </p:cNvSpPr>
          <p:nvPr>
            <p:ph idx="1"/>
          </p:nvPr>
        </p:nvSpPr>
        <p:spPr/>
        <p:txBody>
          <a:bodyPr/>
          <a:lstStyle/>
          <a:p>
            <a:r>
              <a:rPr lang="en-US" dirty="0"/>
              <a:t>The focus is on persistence of the artifact</a:t>
            </a:r>
          </a:p>
          <a:p>
            <a:r>
              <a:rPr lang="en-US" dirty="0"/>
              <a:t>Need tight control over authenticated content</a:t>
            </a:r>
          </a:p>
          <a:p>
            <a:r>
              <a:rPr lang="en-US" dirty="0"/>
              <a:t>When human readability across platforms is desirable</a:t>
            </a:r>
          </a:p>
          <a:p>
            <a:endParaRPr lang="en-US" dirty="0"/>
          </a:p>
        </p:txBody>
      </p:sp>
    </p:spTree>
    <p:extLst>
      <p:ext uri="{BB962C8B-B14F-4D97-AF65-F5344CB8AC3E}">
        <p14:creationId xmlns:p14="http://schemas.microsoft.com/office/powerpoint/2010/main" val="906409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to Avoid Using CDA Documents</a:t>
            </a:r>
          </a:p>
        </p:txBody>
      </p:sp>
      <p:sp>
        <p:nvSpPr>
          <p:cNvPr id="3" name="Content Placeholder 2"/>
          <p:cNvSpPr>
            <a:spLocks noGrp="1"/>
          </p:cNvSpPr>
          <p:nvPr>
            <p:ph idx="1"/>
          </p:nvPr>
        </p:nvSpPr>
        <p:spPr/>
        <p:txBody>
          <a:bodyPr/>
          <a:lstStyle/>
          <a:p>
            <a:r>
              <a:rPr lang="en-US" dirty="0"/>
              <a:t>Need for workflow</a:t>
            </a:r>
          </a:p>
          <a:p>
            <a:pPr lvl="1"/>
            <a:r>
              <a:rPr lang="en-US" dirty="0"/>
              <a:t>Decision support </a:t>
            </a:r>
          </a:p>
          <a:p>
            <a:pPr lvl="1"/>
            <a:r>
              <a:rPr lang="en-US" dirty="0"/>
              <a:t>Request - response</a:t>
            </a:r>
          </a:p>
          <a:p>
            <a:r>
              <a:rPr lang="en-US" dirty="0"/>
              <a:t>Data are dynamic</a:t>
            </a:r>
          </a:p>
          <a:p>
            <a:pPr lvl="1"/>
            <a:r>
              <a:rPr lang="en-US" dirty="0"/>
              <a:t>Want view of data now, not when authored</a:t>
            </a:r>
          </a:p>
          <a:p>
            <a:pPr lvl="1"/>
            <a:r>
              <a:rPr lang="en-US" dirty="0"/>
              <a:t>Multiple contributors over time</a:t>
            </a:r>
          </a:p>
          <a:p>
            <a:r>
              <a:rPr lang="en-US" dirty="0"/>
              <a:t>Data from disparate systems need to be integrated</a:t>
            </a:r>
          </a:p>
          <a:p>
            <a:endParaRPr lang="en-US" dirty="0"/>
          </a:p>
        </p:txBody>
      </p:sp>
    </p:spTree>
    <p:extLst>
      <p:ext uri="{BB962C8B-B14F-4D97-AF65-F5344CB8AC3E}">
        <p14:creationId xmlns:p14="http://schemas.microsoft.com/office/powerpoint/2010/main" val="65590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Additional Resources</a:t>
            </a:r>
            <a:endParaRPr lang="en-US" dirty="0"/>
          </a:p>
        </p:txBody>
      </p:sp>
      <p:sp>
        <p:nvSpPr>
          <p:cNvPr id="3" name="Content Placeholder 2"/>
          <p:cNvSpPr>
            <a:spLocks noGrp="1"/>
          </p:cNvSpPr>
          <p:nvPr>
            <p:ph idx="1"/>
          </p:nvPr>
        </p:nvSpPr>
        <p:spPr/>
        <p:txBody>
          <a:bodyPr/>
          <a:lstStyle/>
          <a:p>
            <a:pPr marL="571500" indent="-571500"/>
            <a:r>
              <a:rPr lang="en-US" dirty="0"/>
              <a:t>HL7 (hl7.org) has a variety of materials including tutorials where you can get the specifics for each of its standards.</a:t>
            </a:r>
          </a:p>
          <a:p>
            <a:pPr marL="571500" indent="-571500"/>
            <a:r>
              <a:rPr lang="en-US" dirty="0"/>
              <a:t>HL7’s website is at: </a:t>
            </a:r>
            <a:r>
              <a:rPr lang="en-US" dirty="0">
                <a:hlinkClick r:id="rId3"/>
              </a:rPr>
              <a:t>http://www.hl7.org/</a:t>
            </a:r>
            <a:endParaRPr lang="en-US" dirty="0"/>
          </a:p>
          <a:p>
            <a:pPr marL="571500" indent="-571500"/>
            <a:r>
              <a:rPr lang="en-US" dirty="0"/>
              <a:t>CDC’s Vocabulary Access and Distribution Systems (PHIN VADS) can be found at </a:t>
            </a:r>
            <a:r>
              <a:rPr lang="en-US" dirty="0">
                <a:hlinkClick r:id="rId4"/>
              </a:rPr>
              <a:t>https://phinvads.cdc.gov/</a:t>
            </a:r>
            <a:r>
              <a:rPr lang="en-US" dirty="0"/>
              <a:t> </a:t>
            </a:r>
          </a:p>
          <a:p>
            <a:endParaRPr lang="en-US" dirty="0"/>
          </a:p>
        </p:txBody>
      </p:sp>
    </p:spTree>
    <p:extLst>
      <p:ext uri="{BB962C8B-B14F-4D97-AF65-F5344CB8AC3E}">
        <p14:creationId xmlns:p14="http://schemas.microsoft.com/office/powerpoint/2010/main" val="1635900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Presentation Outline</a:t>
            </a:r>
            <a:endParaRPr lang="en-US" dirty="0"/>
          </a:p>
        </p:txBody>
      </p:sp>
      <p:sp>
        <p:nvSpPr>
          <p:cNvPr id="3" name="Content Placeholder 2"/>
          <p:cNvSpPr>
            <a:spLocks noGrp="1"/>
          </p:cNvSpPr>
          <p:nvPr>
            <p:ph idx="1"/>
          </p:nvPr>
        </p:nvSpPr>
        <p:spPr/>
        <p:txBody>
          <a:bodyPr>
            <a:normAutofit fontScale="92500" lnSpcReduction="10000"/>
          </a:bodyPr>
          <a:lstStyle/>
          <a:p>
            <a:pPr marL="806450">
              <a:buFont typeface="Arial" pitchFamily="34" charset="0"/>
              <a:buChar char="•"/>
            </a:pPr>
            <a:r>
              <a:rPr lang="en-US" sz="2800" dirty="0"/>
              <a:t>Brief description of HL7  </a:t>
            </a:r>
          </a:p>
          <a:p>
            <a:pPr marL="806450">
              <a:buFont typeface="Arial" pitchFamily="34" charset="0"/>
              <a:buChar char="•"/>
            </a:pPr>
            <a:r>
              <a:rPr lang="en-US" sz="2800"/>
              <a:t>Brief </a:t>
            </a:r>
            <a:r>
              <a:rPr lang="en-US" sz="2800" smtClean="0"/>
              <a:t>history </a:t>
            </a:r>
            <a:r>
              <a:rPr lang="en-US" sz="2800" dirty="0"/>
              <a:t>of CDA</a:t>
            </a:r>
          </a:p>
          <a:p>
            <a:pPr marL="806450">
              <a:buFont typeface="Arial" pitchFamily="34" charset="0"/>
              <a:buChar char="•"/>
            </a:pPr>
            <a:r>
              <a:rPr lang="en-US" sz="2800" dirty="0"/>
              <a:t>Description of Document Paradigm</a:t>
            </a:r>
          </a:p>
          <a:p>
            <a:pPr marL="806450">
              <a:buFont typeface="Arial" pitchFamily="34" charset="0"/>
              <a:buChar char="•"/>
            </a:pPr>
            <a:r>
              <a:rPr lang="en-US" sz="2800" dirty="0"/>
              <a:t>CDA levels</a:t>
            </a:r>
          </a:p>
          <a:p>
            <a:pPr marL="806450">
              <a:buFont typeface="Arial" pitchFamily="34" charset="0"/>
              <a:buChar char="•"/>
            </a:pPr>
            <a:r>
              <a:rPr lang="en-US" sz="2800" dirty="0"/>
              <a:t>CDA components</a:t>
            </a:r>
          </a:p>
          <a:p>
            <a:pPr marL="806450">
              <a:buFont typeface="Arial" pitchFamily="34" charset="0"/>
              <a:buChar char="•"/>
            </a:pPr>
            <a:r>
              <a:rPr lang="en-US" sz="2800" dirty="0"/>
              <a:t>Examples</a:t>
            </a:r>
          </a:p>
          <a:p>
            <a:pPr>
              <a:buFont typeface="Arial" pitchFamily="34" charset="0"/>
              <a:buChar char="•"/>
            </a:pPr>
            <a:endParaRPr lang="en-US" sz="3600" dirty="0"/>
          </a:p>
          <a:p>
            <a:pPr marL="0" indent="0">
              <a:lnSpc>
                <a:spcPct val="100000"/>
              </a:lnSpc>
              <a:buNone/>
            </a:pPr>
            <a:r>
              <a:rPr lang="en-US" dirty="0"/>
              <a:t>Disclaimer: This presentation is not a comprehensive training in the HL7 standard. The HL7 organization offers many training courses that provide more in-depth training.</a:t>
            </a:r>
          </a:p>
          <a:p>
            <a:endParaRPr lang="en-US" dirty="0"/>
          </a:p>
        </p:txBody>
      </p:sp>
    </p:spTree>
    <p:extLst>
      <p:ext uri="{BB962C8B-B14F-4D97-AF65-F5344CB8AC3E}">
        <p14:creationId xmlns:p14="http://schemas.microsoft.com/office/powerpoint/2010/main" val="36569949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987" y="1457675"/>
            <a:ext cx="7651167" cy="680320"/>
          </a:xfrm>
        </p:spPr>
        <p:txBody>
          <a:bodyPr>
            <a:normAutofit fontScale="90000"/>
          </a:bodyPr>
          <a:lstStyle/>
          <a:p>
            <a:r>
              <a:rPr lang="en-US" sz="3600" dirty="0"/>
              <a:t>Standards: Critical to Achieving Interoperability</a:t>
            </a:r>
            <a:endParaRPr lang="en-US" dirty="0"/>
          </a:p>
        </p:txBody>
      </p:sp>
      <p:sp>
        <p:nvSpPr>
          <p:cNvPr id="3" name="Content Placeholder 2"/>
          <p:cNvSpPr>
            <a:spLocks noGrp="1"/>
          </p:cNvSpPr>
          <p:nvPr>
            <p:ph idx="1"/>
          </p:nvPr>
        </p:nvSpPr>
        <p:spPr>
          <a:xfrm>
            <a:off x="1080986" y="2100816"/>
            <a:ext cx="7605813" cy="4313667"/>
          </a:xfrm>
        </p:spPr>
        <p:txBody>
          <a:bodyPr/>
          <a:lstStyle/>
          <a:p>
            <a:pPr>
              <a:buFont typeface="Arial" pitchFamily="34" charset="0"/>
              <a:buChar char="•"/>
            </a:pPr>
            <a:r>
              <a:rPr lang="en-US" sz="2800" dirty="0"/>
              <a:t>Semantic interoperability </a:t>
            </a:r>
          </a:p>
          <a:p>
            <a:pPr lvl="1"/>
            <a:r>
              <a:rPr lang="en-US" sz="2400" dirty="0"/>
              <a:t>Do we speak the same language?</a:t>
            </a:r>
          </a:p>
          <a:p>
            <a:pPr lvl="2"/>
            <a:r>
              <a:rPr lang="en-US" sz="2400" dirty="0"/>
              <a:t>Grammar</a:t>
            </a:r>
          </a:p>
          <a:p>
            <a:pPr lvl="2"/>
            <a:r>
              <a:rPr lang="en-US" sz="2400" dirty="0"/>
              <a:t>Vocabulary </a:t>
            </a:r>
          </a:p>
          <a:p>
            <a:pPr>
              <a:buFont typeface="Arial" pitchFamily="34" charset="0"/>
              <a:buChar char="•"/>
            </a:pPr>
            <a:r>
              <a:rPr lang="en-US" dirty="0"/>
              <a:t>  </a:t>
            </a:r>
            <a:r>
              <a:rPr lang="en-US" sz="2800" dirty="0"/>
              <a:t>Syntactic interoperability</a:t>
            </a:r>
          </a:p>
          <a:p>
            <a:pPr lvl="1"/>
            <a:r>
              <a:rPr lang="en-US" sz="2400" dirty="0"/>
              <a:t>Is the data structure compatible?</a:t>
            </a:r>
          </a:p>
          <a:p>
            <a:pPr>
              <a:buFont typeface="Arial" pitchFamily="34" charset="0"/>
              <a:buChar char="•"/>
            </a:pPr>
            <a:r>
              <a:rPr lang="en-US" sz="3200" dirty="0"/>
              <a:t>  </a:t>
            </a:r>
            <a:r>
              <a:rPr lang="en-US" sz="2800" dirty="0"/>
              <a:t>Technical interoperability</a:t>
            </a:r>
          </a:p>
          <a:p>
            <a:pPr lvl="1"/>
            <a:r>
              <a:rPr lang="en-US" sz="2400" dirty="0"/>
              <a:t>Can we connect to each other?</a:t>
            </a:r>
          </a:p>
          <a:p>
            <a:endParaRPr lang="en-US" dirty="0"/>
          </a:p>
        </p:txBody>
      </p:sp>
    </p:spTree>
    <p:extLst>
      <p:ext uri="{BB962C8B-B14F-4D97-AF65-F5344CB8AC3E}">
        <p14:creationId xmlns:p14="http://schemas.microsoft.com/office/powerpoint/2010/main" val="2132620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History of HL7</a:t>
            </a:r>
          </a:p>
        </p:txBody>
      </p:sp>
      <p:sp>
        <p:nvSpPr>
          <p:cNvPr id="3" name="Content Placeholder 2"/>
          <p:cNvSpPr>
            <a:spLocks noGrp="1"/>
          </p:cNvSpPr>
          <p:nvPr>
            <p:ph idx="1"/>
          </p:nvPr>
        </p:nvSpPr>
        <p:spPr/>
        <p:txBody>
          <a:bodyPr/>
          <a:lstStyle/>
          <a:p>
            <a:r>
              <a:rPr lang="en-US" dirty="0"/>
              <a:t>Founded as an international standards development organization in 1987 to promote communication between hospital data systems</a:t>
            </a:r>
          </a:p>
          <a:p>
            <a:r>
              <a:rPr lang="en-US" dirty="0"/>
              <a:t>Stated a goal of creating a platform independent method of moving data between different systems</a:t>
            </a:r>
          </a:p>
          <a:p>
            <a:r>
              <a:rPr lang="en-US" dirty="0"/>
              <a:t>Developed grammar for messaging and a standardized vocabulary</a:t>
            </a:r>
          </a:p>
          <a:p>
            <a:endParaRPr lang="en-US" dirty="0"/>
          </a:p>
        </p:txBody>
      </p:sp>
    </p:spTree>
    <p:extLst>
      <p:ext uri="{BB962C8B-B14F-4D97-AF65-F5344CB8AC3E}">
        <p14:creationId xmlns:p14="http://schemas.microsoft.com/office/powerpoint/2010/main" val="839830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987" y="1457675"/>
            <a:ext cx="7651167" cy="680320"/>
          </a:xfrm>
        </p:spPr>
        <p:txBody>
          <a:bodyPr>
            <a:normAutofit fontScale="90000"/>
          </a:bodyPr>
          <a:lstStyle/>
          <a:p>
            <a:r>
              <a:rPr lang="en-US" sz="3600" dirty="0"/>
              <a:t>HL7: The Primary Standard for Communicating Health Data</a:t>
            </a:r>
            <a:endParaRPr lang="en-US" dirty="0"/>
          </a:p>
        </p:txBody>
      </p:sp>
      <p:sp>
        <p:nvSpPr>
          <p:cNvPr id="3" name="Content Placeholder 2"/>
          <p:cNvSpPr>
            <a:spLocks noGrp="1"/>
          </p:cNvSpPr>
          <p:nvPr>
            <p:ph idx="1"/>
          </p:nvPr>
        </p:nvSpPr>
        <p:spPr>
          <a:xfrm>
            <a:off x="1080986" y="2224566"/>
            <a:ext cx="7605813" cy="4313667"/>
          </a:xfrm>
        </p:spPr>
        <p:txBody>
          <a:bodyPr/>
          <a:lstStyle/>
          <a:p>
            <a:pPr marL="460375" indent="-460375">
              <a:buFont typeface="Arial" pitchFamily="34" charset="0"/>
              <a:buChar char="•"/>
            </a:pPr>
            <a:r>
              <a:rPr lang="en-US" dirty="0">
                <a:ea typeface="ＭＳ Ｐゴシック" pitchFamily="-107" charset="-128"/>
              </a:rPr>
              <a:t>ANSI standard for clinical interoperability</a:t>
            </a:r>
          </a:p>
          <a:p>
            <a:pPr marL="460375" indent="-460375">
              <a:buFont typeface="Arial" pitchFamily="34" charset="0"/>
              <a:buChar char="•"/>
            </a:pPr>
            <a:r>
              <a:rPr lang="en-US" dirty="0"/>
              <a:t>The standards continue to evolve and are widely adopted</a:t>
            </a:r>
          </a:p>
          <a:p>
            <a:pPr marL="460375" indent="-460375">
              <a:buFont typeface="Arial" pitchFamily="34" charset="0"/>
              <a:buChar char="•"/>
            </a:pPr>
            <a:r>
              <a:rPr lang="en-US" dirty="0"/>
              <a:t>Meaningful Use has identified a number of HL7 standards to support sharing data between systems</a:t>
            </a:r>
          </a:p>
          <a:p>
            <a:pPr marL="460375" indent="-460375">
              <a:buFont typeface="Arial" pitchFamily="34" charset="0"/>
              <a:buChar char="•"/>
            </a:pPr>
            <a:r>
              <a:rPr lang="en-US" dirty="0"/>
              <a:t>HL7 website: </a:t>
            </a:r>
            <a:r>
              <a:rPr lang="en-US" dirty="0">
                <a:hlinkClick r:id="rId3"/>
              </a:rPr>
              <a:t>http://www.hl7.org/</a:t>
            </a:r>
            <a:endParaRPr lang="en-US" dirty="0"/>
          </a:p>
          <a:p>
            <a:endParaRPr lang="en-US" dirty="0"/>
          </a:p>
        </p:txBody>
      </p:sp>
    </p:spTree>
    <p:extLst>
      <p:ext uri="{BB962C8B-B14F-4D97-AF65-F5344CB8AC3E}">
        <p14:creationId xmlns:p14="http://schemas.microsoft.com/office/powerpoint/2010/main" val="3181867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987" y="1003925"/>
            <a:ext cx="7651167" cy="680320"/>
          </a:xfrm>
        </p:spPr>
        <p:txBody>
          <a:bodyPr/>
          <a:lstStyle/>
          <a:p>
            <a:r>
              <a:rPr lang="en-US" sz="3600" dirty="0"/>
              <a:t>Messaging Business </a:t>
            </a:r>
            <a:r>
              <a:rPr lang="en-US" dirty="0"/>
              <a:t>P</a:t>
            </a:r>
            <a:r>
              <a:rPr lang="en-US" sz="3600" dirty="0"/>
              <a:t>rocess</a:t>
            </a:r>
            <a:endParaRPr lang="en-US" dirty="0"/>
          </a:p>
        </p:txBody>
      </p:sp>
      <p:sp>
        <p:nvSpPr>
          <p:cNvPr id="4" name="Rounded Rectangle 3"/>
          <p:cNvSpPr/>
          <p:nvPr/>
        </p:nvSpPr>
        <p:spPr>
          <a:xfrm>
            <a:off x="3843528" y="2973878"/>
            <a:ext cx="1319002" cy="3276600"/>
          </a:xfrm>
          <a:prstGeom prst="roundRect">
            <a:avLst/>
          </a:prstGeom>
          <a:solidFill>
            <a:srgbClr val="0075C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dirty="0">
                <a:solidFill>
                  <a:schemeClr val="bg1"/>
                </a:solidFill>
              </a:rPr>
              <a:t>Transport Layer</a:t>
            </a:r>
          </a:p>
        </p:txBody>
      </p:sp>
      <p:sp>
        <p:nvSpPr>
          <p:cNvPr id="5" name="Rounded Rectangle 4"/>
          <p:cNvSpPr/>
          <p:nvPr/>
        </p:nvSpPr>
        <p:spPr>
          <a:xfrm>
            <a:off x="457200" y="2973878"/>
            <a:ext cx="976820" cy="3276600"/>
          </a:xfrm>
          <a:prstGeom prst="roundRect">
            <a:avLst/>
          </a:prstGeom>
          <a:solidFill>
            <a:srgbClr val="E1D1A7"/>
          </a:solidFill>
          <a:ln>
            <a:solidFill>
              <a:srgbClr val="00957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endParaRPr lang="en-US">
              <a:solidFill>
                <a:schemeClr val="bg1"/>
              </a:solidFill>
            </a:endParaRPr>
          </a:p>
        </p:txBody>
      </p:sp>
      <p:sp>
        <p:nvSpPr>
          <p:cNvPr id="6" name="TextBox 5"/>
          <p:cNvSpPr txBox="1"/>
          <p:nvPr/>
        </p:nvSpPr>
        <p:spPr>
          <a:xfrm>
            <a:off x="1525460" y="2985002"/>
            <a:ext cx="2208340" cy="1137972"/>
          </a:xfrm>
          <a:prstGeom prst="roundRect">
            <a:avLst/>
          </a:prstGeom>
          <a:solidFill>
            <a:srgbClr val="009579"/>
          </a:solidFill>
          <a:ln>
            <a:solidFill>
              <a:srgbClr val="0075C9"/>
            </a:solidFill>
          </a:ln>
          <a:effectLst>
            <a:outerShdw blurRad="50800" dist="63500" dir="5400000" algn="t"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wrap="square" rtlCol="0">
            <a:noAutofit/>
          </a:bodyPr>
          <a:lstStyle/>
          <a:p>
            <a:pPr marL="342900" indent="-342900">
              <a:buFontTx/>
              <a:buAutoNum type="arabicParenR"/>
            </a:pPr>
            <a:r>
              <a:rPr lang="en-US" dirty="0">
                <a:solidFill>
                  <a:schemeClr val="bg1"/>
                </a:solidFill>
                <a:latin typeface="+mn-lt"/>
              </a:rPr>
              <a:t>Prepare  </a:t>
            </a:r>
            <a:endParaRPr lang="en-US" dirty="0" smtClean="0">
              <a:solidFill>
                <a:schemeClr val="bg1"/>
              </a:solidFill>
              <a:latin typeface="+mn-lt"/>
            </a:endParaRPr>
          </a:p>
          <a:p>
            <a:pPr marL="342900" indent="-342900"/>
            <a:r>
              <a:rPr lang="en-US" dirty="0" smtClean="0">
                <a:solidFill>
                  <a:schemeClr val="bg1"/>
                </a:solidFill>
                <a:latin typeface="+mn-lt"/>
              </a:rPr>
              <a:t>       data for transport</a:t>
            </a:r>
          </a:p>
        </p:txBody>
      </p:sp>
      <p:sp>
        <p:nvSpPr>
          <p:cNvPr id="7" name="TextBox 6"/>
          <p:cNvSpPr txBox="1"/>
          <p:nvPr/>
        </p:nvSpPr>
        <p:spPr>
          <a:xfrm>
            <a:off x="5258586" y="2973879"/>
            <a:ext cx="2159958" cy="3275864"/>
          </a:xfrm>
          <a:prstGeom prst="roundRect">
            <a:avLst/>
          </a:prstGeom>
          <a:solidFill>
            <a:srgbClr val="009579"/>
          </a:solidFill>
          <a:ln>
            <a:solidFill>
              <a:srgbClr val="0075C9"/>
            </a:solidFill>
          </a:ln>
          <a:effectLst>
            <a:outerShdw blurRad="50800" dist="63500" dir="5400000" algn="t"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wrap="square" rtlCol="0">
            <a:noAutofit/>
          </a:bodyPr>
          <a:lstStyle/>
          <a:p>
            <a:pPr marL="342900" indent="-342900">
              <a:buFont typeface="+mj-lt"/>
              <a:buAutoNum type="arabicParenR" startAt="2"/>
            </a:pPr>
            <a:r>
              <a:rPr lang="en-US" dirty="0" smtClean="0">
                <a:solidFill>
                  <a:schemeClr val="bg1"/>
                </a:solidFill>
              </a:rPr>
              <a:t>Parse data received</a:t>
            </a:r>
          </a:p>
          <a:p>
            <a:pPr marL="342900" indent="-342900">
              <a:buFont typeface="+mj-lt"/>
              <a:buAutoNum type="arabicParenR" startAt="2"/>
            </a:pPr>
            <a:endParaRPr lang="en-US" dirty="0" smtClean="0">
              <a:solidFill>
                <a:schemeClr val="bg1"/>
              </a:solidFill>
            </a:endParaRPr>
          </a:p>
          <a:p>
            <a:endParaRPr lang="en-US" dirty="0">
              <a:solidFill>
                <a:schemeClr val="bg1"/>
              </a:solidFill>
            </a:endParaRPr>
          </a:p>
          <a:p>
            <a:pPr marL="342900" indent="-342900">
              <a:buFont typeface="+mj-lt"/>
              <a:buAutoNum type="arabicParenR" startAt="3"/>
            </a:pPr>
            <a:r>
              <a:rPr lang="en-US" dirty="0">
                <a:solidFill>
                  <a:schemeClr val="bg1"/>
                </a:solidFill>
              </a:rPr>
              <a:t>Process </a:t>
            </a:r>
            <a:endParaRPr lang="en-US" dirty="0" smtClean="0">
              <a:solidFill>
                <a:schemeClr val="bg1"/>
              </a:solidFill>
            </a:endParaRPr>
          </a:p>
          <a:p>
            <a:pPr marL="342900" indent="-342900"/>
            <a:r>
              <a:rPr lang="en-US" dirty="0" smtClean="0">
                <a:solidFill>
                  <a:schemeClr val="bg1"/>
                </a:solidFill>
              </a:rPr>
              <a:t>       Data</a:t>
            </a:r>
          </a:p>
          <a:p>
            <a:endParaRPr lang="en-US" dirty="0">
              <a:solidFill>
                <a:schemeClr val="bg1"/>
              </a:solidFill>
            </a:endParaRPr>
          </a:p>
          <a:p>
            <a:pPr marL="342900" indent="-342900">
              <a:buFontTx/>
              <a:buAutoNum type="arabicParenR" startAt="2"/>
            </a:pPr>
            <a:endParaRPr lang="en-US" dirty="0">
              <a:solidFill>
                <a:schemeClr val="bg1"/>
              </a:solidFill>
            </a:endParaRPr>
          </a:p>
          <a:p>
            <a:pPr marL="342900" indent="-342900"/>
            <a:r>
              <a:rPr lang="en-US" dirty="0" smtClean="0">
                <a:solidFill>
                  <a:schemeClr val="bg1"/>
                </a:solidFill>
              </a:rPr>
              <a:t>4)    Prepare </a:t>
            </a:r>
          </a:p>
          <a:p>
            <a:pPr marL="342900" indent="-342900"/>
            <a:r>
              <a:rPr lang="en-US" dirty="0" smtClean="0">
                <a:solidFill>
                  <a:schemeClr val="bg1"/>
                </a:solidFill>
              </a:rPr>
              <a:t>       Response</a:t>
            </a:r>
            <a:endParaRPr lang="en-US" dirty="0">
              <a:solidFill>
                <a:schemeClr val="bg1"/>
              </a:solidFill>
            </a:endParaRPr>
          </a:p>
        </p:txBody>
      </p:sp>
      <p:sp>
        <p:nvSpPr>
          <p:cNvPr id="8" name="TextBox 7"/>
          <p:cNvSpPr txBox="1"/>
          <p:nvPr/>
        </p:nvSpPr>
        <p:spPr>
          <a:xfrm>
            <a:off x="1525460" y="4615252"/>
            <a:ext cx="2208340" cy="1634490"/>
          </a:xfrm>
          <a:prstGeom prst="roundRect">
            <a:avLst/>
          </a:prstGeom>
          <a:solidFill>
            <a:srgbClr val="009579"/>
          </a:solidFill>
          <a:ln>
            <a:solidFill>
              <a:srgbClr val="0075C9"/>
            </a:solidFill>
          </a:ln>
          <a:effectLst>
            <a:outerShdw blurRad="50800" dist="63500" dir="5400000" algn="t"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wrap="square" rtlCol="0">
            <a:noAutofit/>
          </a:bodyPr>
          <a:lstStyle/>
          <a:p>
            <a:pPr marL="342900" indent="-342900">
              <a:buFont typeface="+mj-lt"/>
              <a:buAutoNum type="arabicParenR" startAt="5"/>
            </a:pPr>
            <a:r>
              <a:rPr lang="en-US" dirty="0">
                <a:solidFill>
                  <a:schemeClr val="bg1"/>
                </a:solidFill>
                <a:latin typeface="+mn-lt"/>
              </a:rPr>
              <a:t>Parse </a:t>
            </a:r>
            <a:r>
              <a:rPr lang="en-US" dirty="0" smtClean="0">
                <a:solidFill>
                  <a:schemeClr val="bg1"/>
                </a:solidFill>
                <a:latin typeface="+mn-lt"/>
              </a:rPr>
              <a:t>   Response</a:t>
            </a:r>
          </a:p>
          <a:p>
            <a:pPr marL="342900" indent="-342900">
              <a:buFont typeface="+mj-lt"/>
              <a:buAutoNum type="arabicParenR" startAt="5"/>
            </a:pPr>
            <a:endParaRPr lang="en-US" dirty="0">
              <a:solidFill>
                <a:schemeClr val="bg1"/>
              </a:solidFill>
              <a:latin typeface="+mn-lt"/>
            </a:endParaRPr>
          </a:p>
          <a:p>
            <a:pPr marL="342900" indent="-342900">
              <a:buFontTx/>
              <a:buAutoNum type="arabicParenR" startAt="5"/>
            </a:pPr>
            <a:r>
              <a:rPr lang="en-US" dirty="0">
                <a:solidFill>
                  <a:schemeClr val="bg1"/>
                </a:solidFill>
                <a:latin typeface="+mn-lt"/>
              </a:rPr>
              <a:t>Process </a:t>
            </a:r>
            <a:endParaRPr lang="en-US" dirty="0" smtClean="0">
              <a:solidFill>
                <a:schemeClr val="bg1"/>
              </a:solidFill>
              <a:latin typeface="+mn-lt"/>
            </a:endParaRPr>
          </a:p>
          <a:p>
            <a:pPr marL="342900" indent="-342900"/>
            <a:r>
              <a:rPr lang="en-US" dirty="0" smtClean="0">
                <a:solidFill>
                  <a:schemeClr val="bg1"/>
                </a:solidFill>
                <a:latin typeface="+mn-lt"/>
              </a:rPr>
              <a:t>       Response</a:t>
            </a:r>
            <a:endParaRPr lang="en-US" dirty="0">
              <a:solidFill>
                <a:schemeClr val="bg1"/>
              </a:solidFill>
              <a:latin typeface="+mn-lt"/>
            </a:endParaRPr>
          </a:p>
        </p:txBody>
      </p:sp>
      <p:cxnSp>
        <p:nvCxnSpPr>
          <p:cNvPr id="9" name="Straight Arrow Connector 8"/>
          <p:cNvCxnSpPr>
            <a:stCxn id="6" idx="3"/>
          </p:cNvCxnSpPr>
          <p:nvPr/>
        </p:nvCxnSpPr>
        <p:spPr>
          <a:xfrm>
            <a:off x="3733800" y="3553988"/>
            <a:ext cx="1524786" cy="0"/>
          </a:xfrm>
          <a:prstGeom prst="straightConnector1">
            <a:avLst/>
          </a:prstGeom>
          <a:ln w="57150">
            <a:solidFill>
              <a:srgbClr val="76BD22"/>
            </a:solidFill>
            <a:tailEnd type="arrow"/>
          </a:ln>
        </p:spPr>
        <p:style>
          <a:lnRef idx="2">
            <a:schemeClr val="accent3"/>
          </a:lnRef>
          <a:fillRef idx="0">
            <a:schemeClr val="accent3"/>
          </a:fillRef>
          <a:effectRef idx="1">
            <a:schemeClr val="accent3"/>
          </a:effectRef>
          <a:fontRef idx="minor">
            <a:schemeClr val="tx1"/>
          </a:fontRef>
        </p:style>
      </p:cxnSp>
      <p:cxnSp>
        <p:nvCxnSpPr>
          <p:cNvPr id="10" name="Straight Arrow Connector 9"/>
          <p:cNvCxnSpPr>
            <a:endCxn id="8" idx="3"/>
          </p:cNvCxnSpPr>
          <p:nvPr/>
        </p:nvCxnSpPr>
        <p:spPr>
          <a:xfrm flipH="1">
            <a:off x="3733800" y="5432497"/>
            <a:ext cx="1524786" cy="0"/>
          </a:xfrm>
          <a:prstGeom prst="straightConnector1">
            <a:avLst/>
          </a:prstGeom>
          <a:ln w="57150">
            <a:solidFill>
              <a:srgbClr val="76BD22"/>
            </a:solidFill>
            <a:tailEnd type="arrow"/>
          </a:ln>
        </p:spPr>
        <p:style>
          <a:lnRef idx="2">
            <a:schemeClr val="accent3"/>
          </a:lnRef>
          <a:fillRef idx="0">
            <a:schemeClr val="accent3"/>
          </a:fillRef>
          <a:effectRef idx="1">
            <a:schemeClr val="accent3"/>
          </a:effectRef>
          <a:fontRef idx="minor">
            <a:schemeClr val="tx1"/>
          </a:fontRef>
        </p:style>
      </p:cxnSp>
      <p:sp>
        <p:nvSpPr>
          <p:cNvPr id="11" name="Rounded Rectangle 10"/>
          <p:cNvSpPr/>
          <p:nvPr/>
        </p:nvSpPr>
        <p:spPr>
          <a:xfrm>
            <a:off x="7546560" y="2994205"/>
            <a:ext cx="1068260" cy="3276600"/>
          </a:xfrm>
          <a:prstGeom prst="roundRect">
            <a:avLst/>
          </a:prstGeom>
          <a:solidFill>
            <a:srgbClr val="E1D1A7"/>
          </a:solidFill>
          <a:ln>
            <a:solidFill>
              <a:srgbClr val="00957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endParaRPr lang="en-US">
              <a:solidFill>
                <a:schemeClr val="bg1"/>
              </a:solidFill>
            </a:endParaRPr>
          </a:p>
        </p:txBody>
      </p:sp>
      <p:sp>
        <p:nvSpPr>
          <p:cNvPr id="12" name="Left Arrow 11"/>
          <p:cNvSpPr/>
          <p:nvPr/>
        </p:nvSpPr>
        <p:spPr>
          <a:xfrm rot="20193002">
            <a:off x="2978904" y="2716795"/>
            <a:ext cx="736608" cy="736608"/>
          </a:xfrm>
          <a:prstGeom prst="leftArrow">
            <a:avLst/>
          </a:prstGeom>
          <a:solidFill>
            <a:srgbClr val="76BD22"/>
          </a:solidFill>
          <a:ln>
            <a:solidFill>
              <a:srgbClr val="0075C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US" sz="1600" dirty="0">
                <a:solidFill>
                  <a:schemeClr val="bg1"/>
                </a:solidFill>
              </a:rPr>
              <a:t>HL7</a:t>
            </a:r>
          </a:p>
        </p:txBody>
      </p:sp>
      <p:sp>
        <p:nvSpPr>
          <p:cNvPr id="13" name="Left Arrow 12"/>
          <p:cNvSpPr/>
          <p:nvPr/>
        </p:nvSpPr>
        <p:spPr>
          <a:xfrm rot="20146403">
            <a:off x="2976356" y="4317260"/>
            <a:ext cx="736608" cy="736608"/>
          </a:xfrm>
          <a:prstGeom prst="leftArrow">
            <a:avLst/>
          </a:prstGeom>
          <a:solidFill>
            <a:srgbClr val="76BD22"/>
          </a:solidFill>
          <a:ln>
            <a:solidFill>
              <a:srgbClr val="0075C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US" sz="1600" dirty="0">
                <a:solidFill>
                  <a:schemeClr val="bg1"/>
                </a:solidFill>
              </a:rPr>
              <a:t>HL7</a:t>
            </a:r>
          </a:p>
        </p:txBody>
      </p:sp>
      <p:sp>
        <p:nvSpPr>
          <p:cNvPr id="14" name="Left Arrow 13"/>
          <p:cNvSpPr/>
          <p:nvPr/>
        </p:nvSpPr>
        <p:spPr>
          <a:xfrm rot="20244828">
            <a:off x="6911819" y="2906288"/>
            <a:ext cx="736608" cy="736608"/>
          </a:xfrm>
          <a:prstGeom prst="leftArrow">
            <a:avLst/>
          </a:prstGeom>
          <a:solidFill>
            <a:srgbClr val="76BD22"/>
          </a:solidFill>
          <a:ln>
            <a:solidFill>
              <a:srgbClr val="0075C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US" sz="1600" dirty="0">
                <a:solidFill>
                  <a:schemeClr val="bg1"/>
                </a:solidFill>
              </a:rPr>
              <a:t>HL7</a:t>
            </a:r>
          </a:p>
        </p:txBody>
      </p:sp>
      <p:sp>
        <p:nvSpPr>
          <p:cNvPr id="15" name="Left Arrow 14"/>
          <p:cNvSpPr/>
          <p:nvPr/>
        </p:nvSpPr>
        <p:spPr>
          <a:xfrm rot="20169042">
            <a:off x="6724055" y="4884708"/>
            <a:ext cx="736608" cy="736608"/>
          </a:xfrm>
          <a:prstGeom prst="leftArrow">
            <a:avLst/>
          </a:prstGeom>
          <a:solidFill>
            <a:srgbClr val="76BD22"/>
          </a:solidFill>
          <a:ln>
            <a:solidFill>
              <a:srgbClr val="0075C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US" sz="1600" dirty="0">
                <a:solidFill>
                  <a:schemeClr val="bg1"/>
                </a:solidFill>
              </a:rPr>
              <a:t>HL7</a:t>
            </a:r>
          </a:p>
        </p:txBody>
      </p:sp>
      <p:sp>
        <p:nvSpPr>
          <p:cNvPr id="16" name="10-Point Star 15"/>
          <p:cNvSpPr/>
          <p:nvPr/>
        </p:nvSpPr>
        <p:spPr>
          <a:xfrm rot="901307">
            <a:off x="6592673" y="1170415"/>
            <a:ext cx="2467390" cy="1740862"/>
          </a:xfrm>
          <a:prstGeom prst="star10">
            <a:avLst/>
          </a:prstGeom>
          <a:solidFill>
            <a:srgbClr val="E1D1A7"/>
          </a:solidFill>
          <a:ln w="38100">
            <a:solidFill>
              <a:srgbClr val="009579"/>
            </a:solidFill>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000" dirty="0">
                <a:solidFill>
                  <a:schemeClr val="tx2"/>
                </a:solidFill>
              </a:rPr>
              <a:t>HL7 is critical but not enough </a:t>
            </a:r>
            <a:r>
              <a:rPr lang="en-US" sz="2000" dirty="0" smtClean="0">
                <a:solidFill>
                  <a:schemeClr val="tx2"/>
                </a:solidFill>
              </a:rPr>
              <a:t>by itself. </a:t>
            </a:r>
            <a:endParaRPr lang="en-US" sz="2000" dirty="0">
              <a:solidFill>
                <a:schemeClr val="tx2"/>
              </a:solidFill>
            </a:endParaRPr>
          </a:p>
        </p:txBody>
      </p:sp>
      <p:sp>
        <p:nvSpPr>
          <p:cNvPr id="17" name="Down Arrow 16"/>
          <p:cNvSpPr/>
          <p:nvPr/>
        </p:nvSpPr>
        <p:spPr>
          <a:xfrm>
            <a:off x="378760" y="1814672"/>
            <a:ext cx="917079" cy="978408"/>
          </a:xfrm>
          <a:prstGeom prst="downArrow">
            <a:avLst/>
          </a:prstGeom>
          <a:solidFill>
            <a:srgbClr val="76BD22"/>
          </a:solidFill>
          <a:ln w="28575">
            <a:solidFill>
              <a:srgbClr val="0075C9"/>
            </a:solidFill>
          </a:ln>
        </p:spPr>
        <p:style>
          <a:lnRef idx="1">
            <a:schemeClr val="accent1"/>
          </a:lnRef>
          <a:fillRef idx="3">
            <a:schemeClr val="accent1"/>
          </a:fillRef>
          <a:effectRef idx="2">
            <a:schemeClr val="accent1"/>
          </a:effectRef>
          <a:fontRef idx="minor">
            <a:schemeClr val="lt1"/>
          </a:fontRef>
        </p:style>
        <p:txBody>
          <a:bodyPr vert="vert" rtlCol="0" anchor="ctr">
            <a:spAutoFit/>
          </a:bodyPr>
          <a:lstStyle/>
          <a:p>
            <a:pPr algn="ctr"/>
            <a:r>
              <a:rPr lang="en-US" dirty="0" smtClean="0"/>
              <a:t>trigger</a:t>
            </a:r>
            <a:endParaRPr lang="en-US" dirty="0"/>
          </a:p>
        </p:txBody>
      </p:sp>
      <p:pic>
        <p:nvPicPr>
          <p:cNvPr id="18" name="Picture 2" descr="C:\Users\eric\AppData\Local\Microsoft\Windows\Temporary Internet Files\Content.IE5\L8J1BNG2\MC90043484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3772" y="3663539"/>
            <a:ext cx="1182992" cy="118299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C:\Users\eric\AppData\Local\Microsoft\Windows\Temporary Internet Files\Content.IE5\L8J1BNG2\MC90043484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8132" y="3683866"/>
            <a:ext cx="1182992" cy="1182992"/>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p:cNvSpPr/>
          <p:nvPr/>
        </p:nvSpPr>
        <p:spPr>
          <a:xfrm>
            <a:off x="429700" y="4814930"/>
            <a:ext cx="1068260" cy="369332"/>
          </a:xfrm>
          <a:prstGeom prst="rect">
            <a:avLst/>
          </a:prstGeom>
        </p:spPr>
        <p:txBody>
          <a:bodyPr wrap="square">
            <a:spAutoFit/>
          </a:bodyPr>
          <a:lstStyle/>
          <a:p>
            <a:pPr algn="ctr"/>
            <a:r>
              <a:rPr lang="en-US" dirty="0" smtClean="0">
                <a:solidFill>
                  <a:srgbClr val="0075C9"/>
                </a:solidFill>
                <a:latin typeface="+mn-lt"/>
              </a:rPr>
              <a:t>Sender</a:t>
            </a:r>
            <a:endParaRPr lang="en-US" dirty="0">
              <a:solidFill>
                <a:srgbClr val="0075C9"/>
              </a:solidFill>
              <a:latin typeface="+mn-lt"/>
            </a:endParaRPr>
          </a:p>
        </p:txBody>
      </p:sp>
      <p:sp>
        <p:nvSpPr>
          <p:cNvPr id="21" name="Rectangle 20"/>
          <p:cNvSpPr/>
          <p:nvPr/>
        </p:nvSpPr>
        <p:spPr>
          <a:xfrm>
            <a:off x="7578131" y="4814930"/>
            <a:ext cx="1036689" cy="369332"/>
          </a:xfrm>
          <a:prstGeom prst="rect">
            <a:avLst/>
          </a:prstGeom>
        </p:spPr>
        <p:txBody>
          <a:bodyPr wrap="square">
            <a:spAutoFit/>
          </a:bodyPr>
          <a:lstStyle/>
          <a:p>
            <a:pPr algn="ctr"/>
            <a:r>
              <a:rPr lang="en-US" dirty="0" smtClean="0">
                <a:solidFill>
                  <a:srgbClr val="0075C9"/>
                </a:solidFill>
                <a:latin typeface="+mn-lt"/>
              </a:rPr>
              <a:t>Receiver</a:t>
            </a:r>
            <a:endParaRPr lang="en-US" dirty="0">
              <a:solidFill>
                <a:srgbClr val="0075C9"/>
              </a:solidFill>
              <a:latin typeface="+mn-lt"/>
            </a:endParaRPr>
          </a:p>
        </p:txBody>
      </p:sp>
    </p:spTree>
    <p:extLst>
      <p:ext uri="{BB962C8B-B14F-4D97-AF65-F5344CB8AC3E}">
        <p14:creationId xmlns:p14="http://schemas.microsoft.com/office/powerpoint/2010/main" val="427260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HL7 Versions</a:t>
            </a:r>
            <a:endParaRPr lang="en-US" dirty="0"/>
          </a:p>
        </p:txBody>
      </p:sp>
      <p:sp>
        <p:nvSpPr>
          <p:cNvPr id="3" name="Content Placeholder 2"/>
          <p:cNvSpPr>
            <a:spLocks noGrp="1"/>
          </p:cNvSpPr>
          <p:nvPr>
            <p:ph idx="1"/>
          </p:nvPr>
        </p:nvSpPr>
        <p:spPr/>
        <p:txBody>
          <a:bodyPr/>
          <a:lstStyle/>
          <a:p>
            <a:pPr marL="522288" indent="-522288">
              <a:buFont typeface="Arial" pitchFamily="34" charset="0"/>
              <a:buChar char="•"/>
            </a:pPr>
            <a:r>
              <a:rPr lang="en-US" dirty="0"/>
              <a:t>HL7 Version 2.x messaging</a:t>
            </a:r>
          </a:p>
          <a:p>
            <a:pPr marL="522288" indent="-522288">
              <a:buFont typeface="Arial" pitchFamily="34" charset="0"/>
              <a:buChar char="•"/>
            </a:pPr>
            <a:r>
              <a:rPr lang="en-US" dirty="0"/>
              <a:t>HL7 Version 3 messaging</a:t>
            </a:r>
          </a:p>
          <a:p>
            <a:pPr marL="522288" indent="-522288">
              <a:buFont typeface="Arial" pitchFamily="34" charset="0"/>
              <a:buChar char="•"/>
            </a:pPr>
            <a:r>
              <a:rPr lang="en-US" dirty="0"/>
              <a:t>HL7 Clinical Document Architecture (CDA)</a:t>
            </a:r>
          </a:p>
          <a:p>
            <a:pPr marL="522288" indent="-522288">
              <a:buFont typeface="Arial" pitchFamily="34" charset="0"/>
              <a:buChar char="•"/>
            </a:pPr>
            <a:r>
              <a:rPr lang="en-US" dirty="0"/>
              <a:t>HL7 Fast Healthcare Interoperability Resources (FHIR)</a:t>
            </a:r>
          </a:p>
          <a:p>
            <a:endParaRPr lang="en-US" dirty="0"/>
          </a:p>
        </p:txBody>
      </p:sp>
    </p:spTree>
    <p:extLst>
      <p:ext uri="{BB962C8B-B14F-4D97-AF65-F5344CB8AC3E}">
        <p14:creationId xmlns:p14="http://schemas.microsoft.com/office/powerpoint/2010/main" val="3447379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Document Architecture - CDA</a:t>
            </a:r>
          </a:p>
        </p:txBody>
      </p:sp>
      <p:sp>
        <p:nvSpPr>
          <p:cNvPr id="3" name="Content Placeholder 2"/>
          <p:cNvSpPr>
            <a:spLocks noGrp="1"/>
          </p:cNvSpPr>
          <p:nvPr>
            <p:ph idx="1"/>
          </p:nvPr>
        </p:nvSpPr>
        <p:spPr/>
        <p:txBody>
          <a:bodyPr/>
          <a:lstStyle/>
          <a:p>
            <a:r>
              <a:rPr lang="en-US" dirty="0"/>
              <a:t>An electronic equivalent of a paper document</a:t>
            </a:r>
          </a:p>
          <a:p>
            <a:r>
              <a:rPr lang="en-US" dirty="0"/>
              <a:t>Has an author/attester</a:t>
            </a:r>
          </a:p>
          <a:p>
            <a:r>
              <a:rPr lang="en-US" dirty="0"/>
              <a:t>Represents a point in time view of data</a:t>
            </a:r>
          </a:p>
          <a:p>
            <a:r>
              <a:rPr lang="en-US" dirty="0"/>
              <a:t>Persists as an artifact over time</a:t>
            </a:r>
          </a:p>
          <a:p>
            <a:r>
              <a:rPr lang="en-US" dirty="0"/>
              <a:t>Supports simple to very complex document types</a:t>
            </a:r>
          </a:p>
        </p:txBody>
      </p:sp>
    </p:spTree>
    <p:extLst>
      <p:ext uri="{BB962C8B-B14F-4D97-AF65-F5344CB8AC3E}">
        <p14:creationId xmlns:p14="http://schemas.microsoft.com/office/powerpoint/2010/main" val="5163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986" y="1553935"/>
            <a:ext cx="7651167" cy="680320"/>
          </a:xfrm>
        </p:spPr>
        <p:txBody>
          <a:bodyPr>
            <a:normAutofit fontScale="90000"/>
          </a:bodyPr>
          <a:lstStyle/>
          <a:p>
            <a:r>
              <a:rPr lang="en-US" sz="3600" dirty="0"/>
              <a:t>Clinical Document Architecture (CDA)</a:t>
            </a:r>
            <a:br>
              <a:rPr lang="en-US" sz="3600" dirty="0"/>
            </a:br>
            <a:endParaRPr lang="en-US" dirty="0"/>
          </a:p>
        </p:txBody>
      </p:sp>
      <p:pic>
        <p:nvPicPr>
          <p:cNvPr id="4" name="Picture 2" descr="C:\Users\Catherine Tencza\AppData\Local\Microsoft\Windows\Temporary Internet Files\Content.IE5\IHTLK3BR\MP900442488[1].jpg"/>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9229" b="89886" l="9885" r="85997"/>
                    </a14:imgEffect>
                  </a14:imgLayer>
                </a14:imgProps>
              </a:ext>
              <a:ext uri="{28A0092B-C50C-407E-A947-70E740481C1C}">
                <a14:useLocalDpi xmlns:a14="http://schemas.microsoft.com/office/drawing/2010/main" val="0"/>
              </a:ext>
            </a:extLst>
          </a:blip>
          <a:srcRect/>
          <a:stretch>
            <a:fillRect/>
          </a:stretch>
        </p:blipFill>
        <p:spPr bwMode="auto">
          <a:xfrm>
            <a:off x="2147916" y="1398133"/>
            <a:ext cx="5427247" cy="5413216"/>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p:cNvSpPr txBox="1">
            <a:spLocks/>
          </p:cNvSpPr>
          <p:nvPr/>
        </p:nvSpPr>
        <p:spPr bwMode="auto">
          <a:xfrm rot="21225299">
            <a:off x="1517495" y="3398060"/>
            <a:ext cx="1280735" cy="311559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Arial" charset="0"/>
              <a:buChar char="•"/>
              <a:defRPr lang="en-US" sz="3200" kern="1200" dirty="0" smtClean="0">
                <a:solidFill>
                  <a:schemeClr val="tx1"/>
                </a:solidFill>
                <a:latin typeface="+mn-lt"/>
                <a:ea typeface="ＭＳ Ｐゴシック" charset="-128"/>
                <a:cs typeface="ＭＳ Ｐゴシック" charset="-128"/>
              </a:defRPr>
            </a:lvl1pPr>
            <a:lvl2pPr marL="742950" indent="-285750" algn="l" rtl="0" eaLnBrk="1" fontAlgn="base" hangingPunct="1">
              <a:spcBef>
                <a:spcPct val="20000"/>
              </a:spcBef>
              <a:spcAft>
                <a:spcPct val="0"/>
              </a:spcAft>
              <a:buFont typeface="Arial" charset="0"/>
              <a:buChar char="–"/>
              <a:defRPr lang="en-US" sz="2800" kern="1200" dirty="0" smtClean="0">
                <a:solidFill>
                  <a:schemeClr val="accent1"/>
                </a:solidFill>
                <a:latin typeface="+mn-lt"/>
                <a:ea typeface="ＭＳ Ｐゴシック" charset="-128"/>
                <a:cs typeface="+mn-cs"/>
              </a:defRPr>
            </a:lvl2pPr>
            <a:lvl3pPr marL="1143000" indent="-228600" algn="l" rtl="0" eaLnBrk="1" fontAlgn="base" hangingPunct="1">
              <a:spcBef>
                <a:spcPct val="20000"/>
              </a:spcBef>
              <a:spcAft>
                <a:spcPct val="0"/>
              </a:spcAft>
              <a:buFont typeface="Arial" charset="0"/>
              <a:buChar char="•"/>
              <a:defRPr lang="en-US" sz="2400" kern="1200" dirty="0" smtClean="0">
                <a:solidFill>
                  <a:schemeClr val="accent2"/>
                </a:solidFill>
                <a:latin typeface="+mn-lt"/>
                <a:ea typeface="ＭＳ Ｐゴシック" charset="-128"/>
                <a:cs typeface="+mn-cs"/>
              </a:defRPr>
            </a:lvl3pPr>
            <a:lvl4pPr marL="1600200" indent="-228600" algn="l" rtl="0" eaLnBrk="1" fontAlgn="base" hangingPunct="1">
              <a:spcBef>
                <a:spcPct val="20000"/>
              </a:spcBef>
              <a:spcAft>
                <a:spcPct val="0"/>
              </a:spcAft>
              <a:buFont typeface="Arial" charset="0"/>
              <a:buChar char="–"/>
              <a:defRPr lang="en-US" sz="2000" kern="1200" dirty="0" smtClean="0">
                <a:solidFill>
                  <a:schemeClr val="tx1"/>
                </a:solidFill>
                <a:latin typeface="+mn-lt"/>
                <a:ea typeface="ＭＳ Ｐゴシック" charset="-128"/>
                <a:cs typeface="+mn-cs"/>
              </a:defRPr>
            </a:lvl4pPr>
            <a:lvl5pPr marL="2057400" indent="-228600" algn="l" rtl="0" eaLnBrk="1" fontAlgn="base" hangingPunct="1">
              <a:spcBef>
                <a:spcPct val="20000"/>
              </a:spcBef>
              <a:spcAft>
                <a:spcPct val="0"/>
              </a:spcAft>
              <a:buFont typeface="Arial" charset="0"/>
              <a:buChar char="»"/>
              <a:defRPr lang="en-US" sz="2000" kern="1200" dirty="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spcBef>
                <a:spcPts val="0"/>
              </a:spcBef>
              <a:buNone/>
            </a:pPr>
            <a:r>
              <a:rPr lang="en-US" sz="2000" b="1" dirty="0" smtClean="0">
                <a:solidFill>
                  <a:schemeClr val="accent1">
                    <a:lumMod val="75000"/>
                  </a:schemeClr>
                </a:solidFill>
              </a:rPr>
              <a:t>HEADER</a:t>
            </a:r>
          </a:p>
          <a:p>
            <a:pPr marL="233363" indent="-233363" algn="r">
              <a:spcBef>
                <a:spcPts val="0"/>
              </a:spcBef>
            </a:pPr>
            <a:endParaRPr lang="en-US" sz="2000" b="1" dirty="0">
              <a:solidFill>
                <a:schemeClr val="accent1">
                  <a:lumMod val="75000"/>
                </a:schemeClr>
              </a:solidFill>
            </a:endParaRPr>
          </a:p>
          <a:p>
            <a:pPr marL="233363" indent="-233363" algn="r">
              <a:spcBef>
                <a:spcPts val="0"/>
              </a:spcBef>
            </a:pPr>
            <a:endParaRPr lang="en-US" sz="2000" b="1" dirty="0" smtClean="0">
              <a:solidFill>
                <a:schemeClr val="accent1">
                  <a:lumMod val="75000"/>
                </a:schemeClr>
              </a:solidFill>
            </a:endParaRPr>
          </a:p>
          <a:p>
            <a:pPr marL="233363" indent="-233363" algn="r">
              <a:spcBef>
                <a:spcPts val="0"/>
              </a:spcBef>
            </a:pPr>
            <a:endParaRPr lang="en-US" sz="2000" b="1" dirty="0">
              <a:solidFill>
                <a:schemeClr val="accent1">
                  <a:lumMod val="75000"/>
                </a:schemeClr>
              </a:solidFill>
            </a:endParaRPr>
          </a:p>
          <a:p>
            <a:pPr marL="233363" indent="-233363" algn="r">
              <a:spcBef>
                <a:spcPts val="0"/>
              </a:spcBef>
            </a:pPr>
            <a:endParaRPr lang="en-US" sz="2000" b="1" dirty="0" smtClean="0">
              <a:solidFill>
                <a:schemeClr val="accent1">
                  <a:lumMod val="75000"/>
                </a:schemeClr>
              </a:solidFill>
            </a:endParaRPr>
          </a:p>
          <a:p>
            <a:pPr marL="0" indent="0" algn="r">
              <a:spcBef>
                <a:spcPts val="0"/>
              </a:spcBef>
              <a:buNone/>
            </a:pPr>
            <a:endParaRPr lang="en-US" sz="2000" b="1" dirty="0">
              <a:solidFill>
                <a:schemeClr val="accent1">
                  <a:lumMod val="75000"/>
                </a:schemeClr>
              </a:solidFill>
            </a:endParaRPr>
          </a:p>
          <a:p>
            <a:pPr marL="0" indent="0" algn="r">
              <a:spcBef>
                <a:spcPts val="0"/>
              </a:spcBef>
              <a:buNone/>
            </a:pPr>
            <a:r>
              <a:rPr lang="en-US" sz="2000" b="1" dirty="0" smtClean="0">
                <a:solidFill>
                  <a:schemeClr val="accent1">
                    <a:lumMod val="75000"/>
                  </a:schemeClr>
                </a:solidFill>
              </a:rPr>
              <a:t>BODY</a:t>
            </a:r>
            <a:endParaRPr lang="en-US" sz="2000" b="1" dirty="0">
              <a:solidFill>
                <a:schemeClr val="accent1">
                  <a:lumMod val="75000"/>
                </a:schemeClr>
              </a:solidFill>
            </a:endParaRPr>
          </a:p>
        </p:txBody>
      </p:sp>
      <p:sp>
        <p:nvSpPr>
          <p:cNvPr id="8" name="Content Placeholder 2"/>
          <p:cNvSpPr>
            <a:spLocks noGrp="1"/>
          </p:cNvSpPr>
          <p:nvPr>
            <p:ph idx="1"/>
          </p:nvPr>
        </p:nvSpPr>
        <p:spPr>
          <a:xfrm rot="21225299">
            <a:off x="3217407" y="2501195"/>
            <a:ext cx="2697274" cy="3755873"/>
          </a:xfrm>
        </p:spPr>
        <p:txBody>
          <a:bodyPr>
            <a:normAutofit/>
          </a:bodyPr>
          <a:lstStyle/>
          <a:p>
            <a:pPr marL="233363" indent="-233363">
              <a:spcBef>
                <a:spcPts val="0"/>
              </a:spcBef>
            </a:pPr>
            <a:r>
              <a:rPr lang="en-US" sz="2000" dirty="0" smtClean="0"/>
              <a:t>Who is the subject</a:t>
            </a:r>
          </a:p>
          <a:p>
            <a:pPr marL="233363" indent="-233363">
              <a:spcBef>
                <a:spcPts val="0"/>
              </a:spcBef>
            </a:pPr>
            <a:r>
              <a:rPr lang="en-US" sz="2000" dirty="0" smtClean="0"/>
              <a:t>Who is the reporter</a:t>
            </a:r>
          </a:p>
          <a:p>
            <a:pPr marL="233363" indent="-233363">
              <a:spcBef>
                <a:spcPts val="0"/>
              </a:spcBef>
            </a:pPr>
            <a:r>
              <a:rPr lang="en-US" sz="2000" dirty="0" smtClean="0"/>
              <a:t>Who is getting this</a:t>
            </a:r>
          </a:p>
          <a:p>
            <a:pPr marL="233363" indent="-233363">
              <a:spcBef>
                <a:spcPts val="0"/>
              </a:spcBef>
            </a:pPr>
            <a:r>
              <a:rPr lang="en-US" sz="2000" dirty="0" smtClean="0"/>
              <a:t>Where is the document from</a:t>
            </a:r>
          </a:p>
          <a:p>
            <a:pPr marL="233363" indent="-233363">
              <a:spcBef>
                <a:spcPts val="0"/>
              </a:spcBef>
            </a:pPr>
            <a:endParaRPr lang="en-US" sz="2000" dirty="0" smtClean="0"/>
          </a:p>
          <a:p>
            <a:pPr marL="233363" indent="-233363">
              <a:spcBef>
                <a:spcPts val="0"/>
              </a:spcBef>
            </a:pPr>
            <a:r>
              <a:rPr lang="en-US" sz="2000" dirty="0" smtClean="0"/>
              <a:t>Human readable section</a:t>
            </a:r>
          </a:p>
          <a:p>
            <a:pPr marL="233363" indent="-233363">
              <a:spcBef>
                <a:spcPts val="0"/>
              </a:spcBef>
            </a:pPr>
            <a:r>
              <a:rPr lang="en-US" sz="2000" dirty="0" smtClean="0"/>
              <a:t>Computer consumable date (Entry)</a:t>
            </a:r>
            <a:endParaRPr lang="en-US" sz="2000" dirty="0"/>
          </a:p>
        </p:txBody>
      </p:sp>
      <p:sp>
        <p:nvSpPr>
          <p:cNvPr id="9" name="Left Brace 8"/>
          <p:cNvSpPr/>
          <p:nvPr/>
        </p:nvSpPr>
        <p:spPr>
          <a:xfrm rot="21120871">
            <a:off x="2591767" y="2681957"/>
            <a:ext cx="806041" cy="163424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21120871">
            <a:off x="2836868" y="4494670"/>
            <a:ext cx="806041" cy="163424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611131669"/>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0075C9"/>
      </a:dk2>
      <a:lt2>
        <a:srgbClr val="E1D1A7"/>
      </a:lt2>
      <a:accent1>
        <a:srgbClr val="009579"/>
      </a:accent1>
      <a:accent2>
        <a:srgbClr val="76BD22"/>
      </a:accent2>
      <a:accent3>
        <a:srgbClr val="21145F"/>
      </a:accent3>
      <a:accent4>
        <a:srgbClr val="AF96DB"/>
      </a:accent4>
      <a:accent5>
        <a:srgbClr val="C6C4D2"/>
      </a:accent5>
      <a:accent6>
        <a:srgbClr val="0075C9"/>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Custom 6">
      <a:dk1>
        <a:sysClr val="windowText" lastClr="000000"/>
      </a:dk1>
      <a:lt1>
        <a:sysClr val="window" lastClr="FFFFFF"/>
      </a:lt1>
      <a:dk2>
        <a:srgbClr val="0075C9"/>
      </a:dk2>
      <a:lt2>
        <a:srgbClr val="E1D1A7"/>
      </a:lt2>
      <a:accent1>
        <a:srgbClr val="0075C9"/>
      </a:accent1>
      <a:accent2>
        <a:srgbClr val="009579"/>
      </a:accent2>
      <a:accent3>
        <a:srgbClr val="76BD22"/>
      </a:accent3>
      <a:accent4>
        <a:srgbClr val="21145F"/>
      </a:accent4>
      <a:accent5>
        <a:srgbClr val="AF96DB"/>
      </a:accent5>
      <a:accent6>
        <a:srgbClr val="C6C4D2"/>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3198</Words>
  <Application>Microsoft Office PowerPoint</Application>
  <PresentationFormat>On-screen Show (4:3)</PresentationFormat>
  <Paragraphs>278</Paragraphs>
  <Slides>17</Slides>
  <Notes>17</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Office Theme</vt:lpstr>
      <vt:lpstr>Custom Design</vt:lpstr>
      <vt:lpstr>HL7 Clinical Document Architecture</vt:lpstr>
      <vt:lpstr>Presentation Outline</vt:lpstr>
      <vt:lpstr>Standards: Critical to Achieving Interoperability</vt:lpstr>
      <vt:lpstr>Organizational History of HL7</vt:lpstr>
      <vt:lpstr>HL7: The Primary Standard for Communicating Health Data</vt:lpstr>
      <vt:lpstr>Messaging Business Process</vt:lpstr>
      <vt:lpstr>HL7 Versions</vt:lpstr>
      <vt:lpstr>Clinical Document Architecture - CDA</vt:lpstr>
      <vt:lpstr>Clinical Document Architecture (CDA) </vt:lpstr>
      <vt:lpstr>CDA - Structured Body </vt:lpstr>
      <vt:lpstr>Profiles Constrain the HL7 Base Standard</vt:lpstr>
      <vt:lpstr>CDA Profiles Building Blocks</vt:lpstr>
      <vt:lpstr>Example Clinical Document Architecture (CDA) Profiles</vt:lpstr>
      <vt:lpstr>CDA Public Health Examples</vt:lpstr>
      <vt:lpstr>When to Use CDA Documents</vt:lpstr>
      <vt:lpstr>When to Avoid Using CDA Documents</vt:lpstr>
      <vt:lpstr>Additional Resources</vt:lpstr>
    </vt:vector>
  </TitlesOfParts>
  <Company>Resonance</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Turaski</dc:creator>
  <cp:lastModifiedBy>Jelisa Lowe</cp:lastModifiedBy>
  <cp:revision>16</cp:revision>
  <dcterms:created xsi:type="dcterms:W3CDTF">2015-05-11T17:00:04Z</dcterms:created>
  <dcterms:modified xsi:type="dcterms:W3CDTF">2015-09-28T18:06:10Z</dcterms:modified>
</cp:coreProperties>
</file>